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handoutMasterIdLst>
    <p:handoutMasterId r:id="rId38"/>
  </p:handoutMasterIdLst>
  <p:sldIdLst>
    <p:sldId id="270" r:id="rId2"/>
    <p:sldId id="293" r:id="rId3"/>
    <p:sldId id="263" r:id="rId4"/>
    <p:sldId id="294" r:id="rId5"/>
    <p:sldId id="256" r:id="rId6"/>
    <p:sldId id="271" r:id="rId7"/>
    <p:sldId id="272" r:id="rId8"/>
    <p:sldId id="259" r:id="rId9"/>
    <p:sldId id="289" r:id="rId10"/>
    <p:sldId id="288" r:id="rId11"/>
    <p:sldId id="262" r:id="rId12"/>
    <p:sldId id="292" r:id="rId13"/>
    <p:sldId id="261" r:id="rId14"/>
    <p:sldId id="260" r:id="rId15"/>
    <p:sldId id="264" r:id="rId16"/>
    <p:sldId id="265" r:id="rId17"/>
    <p:sldId id="268" r:id="rId18"/>
    <p:sldId id="290" r:id="rId19"/>
    <p:sldId id="273" r:id="rId20"/>
    <p:sldId id="274" r:id="rId21"/>
    <p:sldId id="275" r:id="rId22"/>
    <p:sldId id="266" r:id="rId23"/>
    <p:sldId id="267" r:id="rId24"/>
    <p:sldId id="276" r:id="rId25"/>
    <p:sldId id="277" r:id="rId26"/>
    <p:sldId id="278" r:id="rId27"/>
    <p:sldId id="280" r:id="rId28"/>
    <p:sldId id="279" r:id="rId29"/>
    <p:sldId id="281" r:id="rId30"/>
    <p:sldId id="291" r:id="rId31"/>
    <p:sldId id="282" r:id="rId32"/>
    <p:sldId id="283" r:id="rId33"/>
    <p:sldId id="284" r:id="rId34"/>
    <p:sldId id="285" r:id="rId35"/>
    <p:sldId id="286" r:id="rId36"/>
    <p:sldId id="287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095CF9-936C-4506-95C6-D5FC2101EF3E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199C1A-9627-4E55-BADE-CF058DA76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4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93028-98AE-4C7D-A13F-46964A2B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6258D-C83E-4066-81B3-9ACDB014B8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1A3AD-FD81-493B-BA51-C7B4A0099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582CED-8E72-480B-BE7D-7BA7DEEB57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576FE3-008F-48B4-885A-4D02A08BA0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C1CBD-5C78-4E73-92E9-82D9B4A279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F439D-0DCA-483F-A44C-65FCB7426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28E2B-AA77-4CC8-B608-63DC691C23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A1EB-FDD2-4B9F-824B-9C11A5724F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DB87A-779A-4B62-A14A-EED599495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646EE-56A7-4563-8F37-BA4A304904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D8344-ACF5-4A09-A27F-314410B9B9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3352800"/>
          </a:xfrm>
        </p:spPr>
        <p:txBody>
          <a:bodyPr/>
          <a:lstStyle/>
          <a:p>
            <a:pPr algn="ctr"/>
            <a:r>
              <a:rPr lang="en-US" dirty="0" smtClean="0"/>
              <a:t>Chapter 13: Adjective Clauses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01612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Part 1</a:t>
            </a:r>
          </a:p>
          <a:p>
            <a:pPr algn="ctr">
              <a:buFont typeface="Wingdings" pitchFamily="2" charset="2"/>
              <a:buNone/>
            </a:pPr>
            <a:r>
              <a:rPr lang="en-US" dirty="0" err="1" smtClean="0"/>
              <a:t>Maling</a:t>
            </a:r>
            <a:r>
              <a:rPr lang="en-US" dirty="0" smtClean="0"/>
              <a:t> Lew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(1)  Amy is </a:t>
            </a:r>
            <a:r>
              <a:rPr lang="en-US" b="1" dirty="0" smtClean="0"/>
              <a:t>the girl   </a:t>
            </a:r>
            <a:r>
              <a:rPr lang="en-US" b="1" i="1" u="sng" dirty="0" smtClean="0">
                <a:solidFill>
                  <a:srgbClr val="FF0000"/>
                </a:solidFill>
              </a:rPr>
              <a:t>who</a:t>
            </a:r>
            <a:r>
              <a:rPr lang="en-US" i="1" u="sng" dirty="0" smtClean="0"/>
              <a:t> helped me yesterday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</a:t>
            </a:r>
            <a:r>
              <a:rPr lang="en-US" sz="2400" i="1" dirty="0" smtClean="0"/>
              <a:t>adjective clause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dirty="0" smtClean="0"/>
              <a:t>(2) Amy is </a:t>
            </a:r>
            <a:r>
              <a:rPr lang="en-US" b="1" dirty="0" smtClean="0"/>
              <a:t>the girl   </a:t>
            </a:r>
            <a:r>
              <a:rPr lang="en-US" b="1" i="1" u="sng" dirty="0" smtClean="0">
                <a:solidFill>
                  <a:srgbClr val="7030A0"/>
                </a:solidFill>
              </a:rPr>
              <a:t>who</a:t>
            </a:r>
            <a:r>
              <a:rPr lang="en-US" i="1" u="sng" dirty="0" smtClean="0"/>
              <a:t> </a:t>
            </a:r>
            <a:r>
              <a:rPr lang="en-US" b="1" i="1" u="sng" dirty="0" smtClean="0"/>
              <a:t>I</a:t>
            </a:r>
            <a:r>
              <a:rPr lang="en-US" i="1" u="sng" dirty="0" smtClean="0"/>
              <a:t> helped yesterday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		 </a:t>
            </a:r>
            <a:r>
              <a:rPr lang="en-US" sz="2400" i="1" dirty="0" smtClean="0"/>
              <a:t>adjective clause</a:t>
            </a:r>
          </a:p>
          <a:p>
            <a:pPr>
              <a:buNone/>
            </a:pPr>
            <a:endParaRPr lang="en-US" sz="2400" i="1" dirty="0" smtClean="0"/>
          </a:p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In (1), </a:t>
            </a:r>
            <a:r>
              <a:rPr lang="en-US" b="1" i="1" dirty="0" smtClean="0">
                <a:solidFill>
                  <a:srgbClr val="FF0000"/>
                </a:solidFill>
              </a:rPr>
              <a:t>who</a:t>
            </a:r>
            <a:r>
              <a:rPr lang="en-US" i="1" dirty="0" smtClean="0">
                <a:solidFill>
                  <a:srgbClr val="FF0000"/>
                </a:solidFill>
              </a:rPr>
              <a:t> is the </a:t>
            </a:r>
            <a:r>
              <a:rPr lang="en-US" i="1" u="sng" dirty="0" smtClean="0">
                <a:solidFill>
                  <a:srgbClr val="FF0000"/>
                </a:solidFill>
              </a:rPr>
              <a:t>subject</a:t>
            </a:r>
            <a:r>
              <a:rPr lang="en-US" i="1" dirty="0" smtClean="0">
                <a:solidFill>
                  <a:srgbClr val="FF0000"/>
                </a:solidFill>
              </a:rPr>
              <a:t>.   Amy helped me.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In (2), </a:t>
            </a:r>
            <a:r>
              <a:rPr lang="en-US" b="1" i="1" dirty="0" smtClean="0">
                <a:solidFill>
                  <a:srgbClr val="002060"/>
                </a:solidFill>
              </a:rPr>
              <a:t>I</a:t>
            </a:r>
            <a:r>
              <a:rPr lang="en-US" i="1" dirty="0" smtClean="0">
                <a:solidFill>
                  <a:srgbClr val="002060"/>
                </a:solidFill>
              </a:rPr>
              <a:t> is the subject.  </a:t>
            </a:r>
            <a:r>
              <a:rPr lang="en-US" b="1" i="1" dirty="0" smtClean="0">
                <a:solidFill>
                  <a:srgbClr val="002060"/>
                </a:solidFill>
              </a:rPr>
              <a:t>Who</a:t>
            </a:r>
            <a:r>
              <a:rPr lang="en-US" i="1" dirty="0" smtClean="0">
                <a:solidFill>
                  <a:srgbClr val="002060"/>
                </a:solidFill>
              </a:rPr>
              <a:t> is the </a:t>
            </a:r>
            <a:r>
              <a:rPr lang="en-US" i="1" u="sng" dirty="0" smtClean="0">
                <a:solidFill>
                  <a:srgbClr val="002060"/>
                </a:solidFill>
              </a:rPr>
              <a:t>object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i="1" dirty="0" smtClean="0">
                <a:solidFill>
                  <a:srgbClr val="002060"/>
                </a:solidFill>
              </a:rPr>
              <a:t>			I helped </a:t>
            </a:r>
            <a:r>
              <a:rPr lang="en-US" i="1" u="sng" dirty="0" smtClean="0">
                <a:solidFill>
                  <a:srgbClr val="002060"/>
                </a:solidFill>
              </a:rPr>
              <a:t>Amy</a:t>
            </a:r>
            <a:r>
              <a:rPr lang="en-US" i="1" dirty="0" smtClean="0">
                <a:solidFill>
                  <a:srgbClr val="002060"/>
                </a:solidFill>
              </a:rPr>
              <a:t> yesterday.</a:t>
            </a:r>
            <a:endParaRPr lang="en-US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915400" cy="9144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dirty="0" smtClean="0"/>
              <a:t>13-2 Adjective Clauses – </a:t>
            </a:r>
            <a:r>
              <a:rPr lang="en-US" altLang="en-US" sz="3600" b="1" dirty="0" smtClean="0"/>
              <a:t>Object pronouns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3500" b="1" dirty="0" smtClean="0">
                <a:sym typeface="Wingdings" pitchFamily="2" charset="2"/>
              </a:rPr>
              <a:t> </a:t>
            </a:r>
            <a:r>
              <a:rPr lang="en-US" altLang="en-US" b="1" dirty="0" smtClean="0">
                <a:solidFill>
                  <a:srgbClr val="7030A0"/>
                </a:solidFill>
                <a:sym typeface="Wingdings" pitchFamily="2" charset="2"/>
              </a:rPr>
              <a:t>The movie </a:t>
            </a:r>
            <a:r>
              <a:rPr lang="en-US" altLang="en-US" dirty="0" smtClean="0">
                <a:sym typeface="Wingdings" pitchFamily="2" charset="2"/>
              </a:rPr>
              <a:t>wasn’t good.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+</a:t>
            </a:r>
            <a:r>
              <a:rPr lang="en-US" altLang="en-US" dirty="0" smtClean="0">
                <a:sym typeface="Wingdings" pitchFamily="2" charset="2"/>
              </a:rPr>
              <a:t>  We saw </a:t>
            </a:r>
            <a:r>
              <a:rPr lang="en-US" altLang="en-US" b="1" dirty="0" smtClean="0">
                <a:solidFill>
                  <a:srgbClr val="7030A0"/>
                </a:solidFill>
                <a:sym typeface="Wingdings" pitchFamily="2" charset="2"/>
              </a:rPr>
              <a:t>it</a:t>
            </a:r>
            <a:r>
              <a:rPr lang="en-US" altLang="en-US" dirty="0" smtClean="0">
                <a:sym typeface="Wingdings" pitchFamily="2" charset="2"/>
              </a:rPr>
              <a:t> last night.  </a:t>
            </a:r>
            <a:r>
              <a:rPr lang="en-US" altLang="en-US" b="1" dirty="0" smtClean="0">
                <a:solidFill>
                  <a:srgbClr val="FF0000"/>
                </a:solidFill>
                <a:sym typeface="Wingdings" pitchFamily="2" charset="2"/>
              </a:rPr>
              <a:t>=</a:t>
            </a:r>
            <a:endParaRPr lang="en-US" altLang="en-US" sz="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>
                <a:sym typeface="Wingdings" pitchFamily="2" charset="2"/>
              </a:rPr>
              <a:t>						 </a:t>
            </a:r>
            <a:r>
              <a:rPr lang="en-US" altLang="en-US" sz="2800" dirty="0" smtClean="0">
                <a:sym typeface="Wingdings" pitchFamily="2" charset="2"/>
              </a:rPr>
              <a:t>S      V     O  </a:t>
            </a:r>
          </a:p>
          <a:p>
            <a:pPr>
              <a:lnSpc>
                <a:spcPct val="90000"/>
              </a:lnSpc>
              <a:buNone/>
            </a:pPr>
            <a:endParaRPr lang="en-US" altLang="en-US" sz="900" dirty="0" smtClean="0"/>
          </a:p>
          <a:p>
            <a:pPr>
              <a:lnSpc>
                <a:spcPct val="90000"/>
              </a:lnSpc>
              <a:buNone/>
            </a:pPr>
            <a:endParaRPr lang="en-US" altLang="en-US" sz="900" dirty="0" smtClean="0"/>
          </a:p>
          <a:p>
            <a:pPr>
              <a:lnSpc>
                <a:spcPct val="90000"/>
              </a:lnSpc>
              <a:buNone/>
            </a:pPr>
            <a:endParaRPr lang="en-US" altLang="en-US" sz="900" dirty="0" smtClean="0"/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n-US" altLang="en-US" sz="3000" b="1" dirty="0" smtClean="0">
                <a:solidFill>
                  <a:srgbClr val="7030A0"/>
                </a:solidFill>
              </a:rPr>
              <a:t>Object pronouns: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/>
              <a:t>  		</a:t>
            </a:r>
            <a:r>
              <a:rPr lang="en-US" altLang="en-US" sz="3000" b="1" dirty="0" smtClean="0">
                <a:solidFill>
                  <a:schemeClr val="folHlink"/>
                </a:solidFill>
              </a:rPr>
              <a:t>who, whom, that</a:t>
            </a:r>
            <a:r>
              <a:rPr lang="en-US" altLang="en-US" sz="3000" dirty="0" smtClean="0"/>
              <a:t> = </a:t>
            </a:r>
            <a:r>
              <a:rPr lang="en-US" altLang="en-US" sz="3000" i="1" dirty="0" smtClean="0"/>
              <a:t>for</a:t>
            </a:r>
            <a:r>
              <a:rPr lang="en-US" altLang="en-US" sz="3000" dirty="0" smtClean="0"/>
              <a:t> </a:t>
            </a:r>
            <a:r>
              <a:rPr lang="en-US" altLang="en-US" sz="3000" i="1" dirty="0" smtClean="0"/>
              <a:t>people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/>
              <a:t>		</a:t>
            </a:r>
            <a:r>
              <a:rPr lang="en-US" altLang="en-US" sz="3000" b="1" dirty="0" smtClean="0">
                <a:solidFill>
                  <a:schemeClr val="folHlink"/>
                </a:solidFill>
              </a:rPr>
              <a:t>which, that</a:t>
            </a:r>
            <a:r>
              <a:rPr lang="en-US" altLang="en-US" sz="3000" dirty="0" smtClean="0"/>
              <a:t> = </a:t>
            </a:r>
            <a:r>
              <a:rPr lang="en-US" altLang="en-US" sz="3000" i="1" dirty="0" smtClean="0"/>
              <a:t>for</a:t>
            </a:r>
            <a:r>
              <a:rPr lang="en-US" altLang="en-US" sz="3000" dirty="0" smtClean="0"/>
              <a:t> </a:t>
            </a:r>
            <a:r>
              <a:rPr lang="en-US" altLang="en-US" sz="3000" i="1" dirty="0" smtClean="0"/>
              <a:t>things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/>
              <a:t>	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en-US" dirty="0" smtClean="0">
                <a:sym typeface="Wingdings" pitchFamily="2" charset="2"/>
              </a:rPr>
              <a:t>The </a:t>
            </a:r>
            <a:r>
              <a:rPr lang="en-US" altLang="en-US" b="1" dirty="0" smtClean="0">
                <a:sym typeface="Wingdings" pitchFamily="2" charset="2"/>
              </a:rPr>
              <a:t>movie</a:t>
            </a:r>
            <a:r>
              <a:rPr lang="en-US" altLang="en-US" dirty="0" smtClean="0">
                <a:sym typeface="Wingdings" pitchFamily="2" charset="2"/>
              </a:rPr>
              <a:t>   </a:t>
            </a:r>
            <a:r>
              <a:rPr lang="en-US" altLang="en-US" b="1" i="1" u="sng" dirty="0" smtClean="0">
                <a:solidFill>
                  <a:schemeClr val="folHlink"/>
                </a:solidFill>
                <a:sym typeface="Wingdings" pitchFamily="2" charset="2"/>
              </a:rPr>
              <a:t>which</a:t>
            </a:r>
            <a:r>
              <a:rPr lang="en-US" altLang="en-US" i="1" u="sng" dirty="0" smtClean="0">
                <a:sym typeface="Wingdings" pitchFamily="2" charset="2"/>
              </a:rPr>
              <a:t> we saw last night</a:t>
            </a:r>
            <a:r>
              <a:rPr lang="en-US" altLang="en-US" dirty="0" smtClean="0">
                <a:sym typeface="Wingdings" pitchFamily="2" charset="2"/>
              </a:rPr>
              <a:t>   wasn’t good.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>
                <a:sym typeface="Wingdings" pitchFamily="2" charset="2"/>
              </a:rPr>
              <a:t>                         O       S      V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3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6019800" y="1371600"/>
            <a:ext cx="6096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3"/>
          </p:cNvCxnSpPr>
          <p:nvPr/>
        </p:nvCxnSpPr>
        <p:spPr>
          <a:xfrm flipH="1">
            <a:off x="2819400" y="1891926"/>
            <a:ext cx="3289674" cy="107987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752600" y="4343400"/>
            <a:ext cx="68580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362200" y="4876800"/>
            <a:ext cx="11430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47796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en-US" sz="3300" dirty="0" smtClean="0">
                <a:sym typeface="Wingdings" pitchFamily="2" charset="2"/>
              </a:rPr>
              <a:t>The </a:t>
            </a:r>
            <a:r>
              <a:rPr lang="en-US" altLang="en-US" sz="3300" b="1" dirty="0" smtClean="0">
                <a:sym typeface="Wingdings" pitchFamily="2" charset="2"/>
              </a:rPr>
              <a:t>movie</a:t>
            </a:r>
            <a:r>
              <a:rPr lang="en-US" altLang="en-US" sz="3300" dirty="0" smtClean="0">
                <a:sym typeface="Wingdings" pitchFamily="2" charset="2"/>
              </a:rPr>
              <a:t> </a:t>
            </a:r>
            <a:r>
              <a:rPr lang="en-US" altLang="en-US" sz="3300" b="1" i="1" u="sng" dirty="0" smtClean="0">
                <a:solidFill>
                  <a:schemeClr val="folHlink"/>
                </a:solidFill>
                <a:sym typeface="Wingdings" pitchFamily="2" charset="2"/>
              </a:rPr>
              <a:t>which</a:t>
            </a:r>
            <a:r>
              <a:rPr lang="en-US" altLang="en-US" sz="3300" i="1" u="sng" dirty="0" smtClean="0">
                <a:sym typeface="Wingdings" pitchFamily="2" charset="2"/>
              </a:rPr>
              <a:t> we saw last night</a:t>
            </a:r>
            <a:r>
              <a:rPr lang="en-US" altLang="en-US" sz="3300" dirty="0" smtClean="0">
                <a:sym typeface="Wingdings" pitchFamily="2" charset="2"/>
              </a:rPr>
              <a:t>  wasn’t good.</a:t>
            </a:r>
            <a:br>
              <a:rPr lang="en-US" altLang="en-US" sz="3300" dirty="0" smtClean="0">
                <a:sym typeface="Wingdings" pitchFamily="2" charset="2"/>
              </a:rPr>
            </a:br>
            <a:r>
              <a:rPr lang="en-US" altLang="en-US" sz="3300" dirty="0" smtClean="0">
                <a:solidFill>
                  <a:srgbClr val="FF0000"/>
                </a:solidFill>
                <a:sym typeface="Wingdings" pitchFamily="2" charset="2"/>
              </a:rPr>
              <a:t>                        </a:t>
            </a:r>
            <a:r>
              <a:rPr lang="en-US" altLang="en-US" sz="3300" b="1" dirty="0" smtClean="0">
                <a:solidFill>
                  <a:srgbClr val="FF0000"/>
                </a:solidFill>
                <a:sym typeface="Wingdings" pitchFamily="2" charset="2"/>
              </a:rPr>
              <a:t>O</a:t>
            </a:r>
            <a:r>
              <a:rPr lang="en-US" altLang="en-US" sz="3300" b="1" dirty="0" smtClean="0">
                <a:sym typeface="Wingdings" pitchFamily="2" charset="2"/>
              </a:rPr>
              <a:t>      S    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endParaRPr lang="en-US" altLang="en-US" sz="3000" u="sng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sz="3000" b="1" u="sng" dirty="0" smtClean="0"/>
              <a:t>RULES:</a:t>
            </a:r>
          </a:p>
          <a:p>
            <a:pPr>
              <a:lnSpc>
                <a:spcPct val="90000"/>
              </a:lnSpc>
              <a:buNone/>
            </a:pPr>
            <a:endParaRPr lang="en-US" altLang="en-US" sz="1300" u="sng" dirty="0" smtClean="0"/>
          </a:p>
          <a:p>
            <a:pPr lvl="1">
              <a:lnSpc>
                <a:spcPct val="90000"/>
              </a:lnSpc>
              <a:buNone/>
            </a:pPr>
            <a:r>
              <a:rPr lang="en-US" altLang="en-US" sz="3000" dirty="0" smtClean="0"/>
              <a:t>1) Object pronouns can be </a:t>
            </a:r>
            <a:r>
              <a:rPr lang="en-US" altLang="en-US" sz="3000" b="1" dirty="0" smtClean="0"/>
              <a:t>omitted</a:t>
            </a:r>
            <a:r>
              <a:rPr lang="en-US" altLang="en-US" sz="3000" dirty="0" smtClean="0"/>
              <a:t> (removed).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 dirty="0" smtClean="0"/>
              <a:t> The move  </a:t>
            </a:r>
            <a:r>
              <a:rPr lang="en-US" altLang="en-US" sz="3200" b="1" u="sng" dirty="0" smtClean="0">
                <a:solidFill>
                  <a:srgbClr val="7030A0"/>
                </a:solidFill>
              </a:rPr>
              <a:t>–</a:t>
            </a:r>
            <a:r>
              <a:rPr lang="en-US" altLang="en-US" sz="3200" u="sng" dirty="0" smtClean="0"/>
              <a:t>  </a:t>
            </a:r>
            <a:r>
              <a:rPr lang="en-US" altLang="en-US" sz="3200" i="1" u="sng" dirty="0" smtClean="0"/>
              <a:t>we saw last night</a:t>
            </a:r>
            <a:r>
              <a:rPr lang="en-US" altLang="en-US" sz="3200" dirty="0" smtClean="0"/>
              <a:t>   wasn’t good.</a:t>
            </a:r>
          </a:p>
          <a:p>
            <a:pPr>
              <a:lnSpc>
                <a:spcPct val="90000"/>
              </a:lnSpc>
              <a:buNone/>
            </a:pPr>
            <a:endParaRPr lang="en-US" altLang="en-US" sz="3000" u="sng" dirty="0" smtClean="0"/>
          </a:p>
          <a:p>
            <a:pPr lvl="1">
              <a:lnSpc>
                <a:spcPct val="90000"/>
              </a:lnSpc>
              <a:buNone/>
            </a:pPr>
            <a:r>
              <a:rPr lang="en-US" altLang="en-US" sz="3000" dirty="0" smtClean="0"/>
              <a:t>2) </a:t>
            </a:r>
            <a:r>
              <a:rPr lang="en-US" altLang="en-US" sz="3000" u="sng" dirty="0" smtClean="0"/>
              <a:t>Do not</a:t>
            </a:r>
            <a:r>
              <a:rPr lang="en-US" altLang="en-US" sz="3000" dirty="0" smtClean="0"/>
              <a:t> use the object twice:</a:t>
            </a:r>
          </a:p>
          <a:p>
            <a:pPr>
              <a:lnSpc>
                <a:spcPct val="90000"/>
              </a:lnSpc>
              <a:buNone/>
            </a:pPr>
            <a:endParaRPr lang="en-US" altLang="en-US" sz="800" dirty="0" smtClean="0"/>
          </a:p>
          <a:p>
            <a:pPr>
              <a:lnSpc>
                <a:spcPct val="90000"/>
              </a:lnSpc>
              <a:buNone/>
            </a:pPr>
            <a:endParaRPr lang="en-US" altLang="en-US" sz="9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 i="1" dirty="0" smtClean="0"/>
              <a:t>The </a:t>
            </a:r>
            <a:r>
              <a:rPr lang="en-US" altLang="en-US" sz="3200" b="1" i="1" dirty="0" smtClean="0"/>
              <a:t>movie</a:t>
            </a:r>
            <a:r>
              <a:rPr lang="en-US" altLang="en-US" sz="3200" i="1" dirty="0" smtClean="0"/>
              <a:t>  </a:t>
            </a:r>
            <a:r>
              <a:rPr lang="en-US" altLang="en-US" sz="3200" b="1" i="1" u="sng" dirty="0" smtClean="0">
                <a:solidFill>
                  <a:srgbClr val="7030A0"/>
                </a:solidFill>
              </a:rPr>
              <a:t>which</a:t>
            </a:r>
            <a:r>
              <a:rPr lang="en-US" altLang="en-US" sz="3200" i="1" u="sng" dirty="0" smtClean="0"/>
              <a:t> we saw </a:t>
            </a:r>
            <a:r>
              <a:rPr lang="en-US" altLang="en-US" sz="3200" b="1" i="1" u="sng" strike="sngStrike" dirty="0" smtClean="0">
                <a:solidFill>
                  <a:srgbClr val="FF0000"/>
                </a:solidFill>
              </a:rPr>
              <a:t>it</a:t>
            </a:r>
            <a:r>
              <a:rPr lang="en-US" altLang="en-US" sz="3200" i="1" u="sng" dirty="0" smtClean="0"/>
              <a:t> last night</a:t>
            </a:r>
            <a:r>
              <a:rPr lang="en-US" altLang="en-US" sz="3200" i="1" dirty="0" smtClean="0"/>
              <a:t>   wasn’t good.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3200" i="1" dirty="0" smtClean="0"/>
              <a:t>The </a:t>
            </a:r>
            <a:r>
              <a:rPr lang="en-US" altLang="en-US" sz="3200" b="1" i="1" dirty="0" smtClean="0"/>
              <a:t>movie</a:t>
            </a:r>
            <a:r>
              <a:rPr lang="en-US" altLang="en-US" sz="3200" i="1" dirty="0" smtClean="0"/>
              <a:t> </a:t>
            </a:r>
            <a:r>
              <a:rPr lang="en-US" altLang="en-US" sz="3200" b="1" u="sng" dirty="0" smtClean="0">
                <a:solidFill>
                  <a:srgbClr val="7030A0"/>
                </a:solidFill>
              </a:rPr>
              <a:t>–</a:t>
            </a:r>
            <a:r>
              <a:rPr lang="en-US" altLang="en-US" sz="3200" u="sng" dirty="0" smtClean="0"/>
              <a:t>  </a:t>
            </a:r>
            <a:r>
              <a:rPr lang="en-US" altLang="en-US" sz="3200" i="1" u="sng" dirty="0" smtClean="0"/>
              <a:t>we saw </a:t>
            </a:r>
            <a:r>
              <a:rPr lang="en-US" altLang="en-US" sz="3200" b="1" i="1" u="sng" strike="sngStrike" dirty="0" smtClean="0">
                <a:solidFill>
                  <a:srgbClr val="FF0000"/>
                </a:solidFill>
              </a:rPr>
              <a:t>it</a:t>
            </a:r>
            <a:r>
              <a:rPr lang="en-US" altLang="en-US" sz="3200" i="1" u="sng" dirty="0" smtClean="0"/>
              <a:t> last night </a:t>
            </a:r>
            <a:r>
              <a:rPr lang="en-US" altLang="en-US" sz="3200" i="1" dirty="0" smtClean="0"/>
              <a:t>wasn’t good.</a:t>
            </a:r>
            <a:endParaRPr lang="en-US" alt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34400" cy="1143000"/>
          </a:xfrm>
        </p:spPr>
        <p:txBody>
          <a:bodyPr>
            <a:noAutofit/>
          </a:bodyPr>
          <a:lstStyle/>
          <a:p>
            <a:r>
              <a:rPr lang="en-US" altLang="en-US" sz="3600" b="1" dirty="0" smtClean="0"/>
              <a:t>Combine: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 lnSpcReduction="10000"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movie</a:t>
            </a:r>
            <a:r>
              <a:rPr lang="en-US" altLang="en-US" dirty="0" smtClean="0"/>
              <a:t> wasn’t good.     We saw </a:t>
            </a:r>
            <a:r>
              <a:rPr lang="en-US" altLang="en-US" b="1" dirty="0" smtClean="0">
                <a:solidFill>
                  <a:schemeClr val="folHlink"/>
                </a:solidFill>
              </a:rPr>
              <a:t>it</a:t>
            </a:r>
            <a:r>
              <a:rPr lang="en-US" altLang="en-US" dirty="0" smtClean="0"/>
              <a:t> last night.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		                                   s       v   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u="sng" dirty="0" smtClean="0">
                <a:solidFill>
                  <a:srgbClr val="FF0000"/>
                </a:solidFill>
              </a:rPr>
              <a:t>3 Ways:</a:t>
            </a:r>
            <a:endParaRPr lang="en-US" altLang="en-US" b="1" u="sng" dirty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>
                <a:sym typeface="Wingdings" pitchFamily="2" charset="2"/>
              </a:rPr>
              <a:t>1. The </a:t>
            </a:r>
            <a:r>
              <a:rPr lang="en-US" altLang="en-US" sz="3000" b="1" dirty="0" smtClean="0">
                <a:sym typeface="Wingdings" pitchFamily="2" charset="2"/>
              </a:rPr>
              <a:t>movie</a:t>
            </a:r>
            <a:r>
              <a:rPr lang="en-US" altLang="en-US" sz="3000" dirty="0" smtClean="0">
                <a:sym typeface="Wingdings" pitchFamily="2" charset="2"/>
              </a:rPr>
              <a:t>  [ </a:t>
            </a:r>
            <a:r>
              <a:rPr lang="en-US" altLang="en-US" sz="3000" b="1" i="1" u="sng" dirty="0" smtClean="0">
                <a:solidFill>
                  <a:schemeClr val="folHlink"/>
                </a:solidFill>
                <a:sym typeface="Wingdings" pitchFamily="2" charset="2"/>
              </a:rPr>
              <a:t>which</a:t>
            </a:r>
            <a:r>
              <a:rPr lang="en-US" altLang="en-US" sz="3000" i="1" u="sng" dirty="0" smtClean="0">
                <a:sym typeface="Wingdings" pitchFamily="2" charset="2"/>
              </a:rPr>
              <a:t> we saw last night</a:t>
            </a:r>
            <a:r>
              <a:rPr lang="en-US" altLang="en-US" sz="3000" dirty="0" smtClean="0">
                <a:sym typeface="Wingdings" pitchFamily="2" charset="2"/>
              </a:rPr>
              <a:t> ]  wasn’t good.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>
                <a:sym typeface="Wingdings" pitchFamily="2" charset="2"/>
              </a:rPr>
              <a:t>                N            o        s     v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2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>
                <a:sym typeface="Wingdings" pitchFamily="2" charset="2"/>
              </a:rPr>
              <a:t>2. The </a:t>
            </a:r>
            <a:r>
              <a:rPr lang="en-US" altLang="en-US" sz="3000" b="1" dirty="0" smtClean="0">
                <a:sym typeface="Wingdings" pitchFamily="2" charset="2"/>
              </a:rPr>
              <a:t>movie</a:t>
            </a:r>
            <a:r>
              <a:rPr lang="en-US" altLang="en-US" sz="3000" dirty="0" smtClean="0">
                <a:sym typeface="Wingdings" pitchFamily="2" charset="2"/>
              </a:rPr>
              <a:t>  [ </a:t>
            </a:r>
            <a:r>
              <a:rPr lang="en-US" altLang="en-US" sz="3000" b="1" i="1" u="sng" dirty="0" smtClean="0">
                <a:solidFill>
                  <a:schemeClr val="folHlink"/>
                </a:solidFill>
                <a:sym typeface="Wingdings" pitchFamily="2" charset="2"/>
              </a:rPr>
              <a:t>that</a:t>
            </a:r>
            <a:r>
              <a:rPr lang="en-US" altLang="en-US" sz="3000" i="1" u="sng" dirty="0" smtClean="0">
                <a:sym typeface="Wingdings" pitchFamily="2" charset="2"/>
              </a:rPr>
              <a:t> we saw last night</a:t>
            </a:r>
            <a:r>
              <a:rPr lang="en-US" altLang="en-US" sz="3000" dirty="0" smtClean="0">
                <a:sym typeface="Wingdings" pitchFamily="2" charset="2"/>
              </a:rPr>
              <a:t> ]  wasn’t good.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000" dirty="0" smtClean="0">
                <a:sym typeface="Wingdings" pitchFamily="2" charset="2"/>
              </a:rPr>
              <a:t>3. The </a:t>
            </a:r>
            <a:r>
              <a:rPr lang="en-US" altLang="en-US" sz="3000" b="1" dirty="0" smtClean="0">
                <a:sym typeface="Wingdings" pitchFamily="2" charset="2"/>
              </a:rPr>
              <a:t>movie</a:t>
            </a:r>
            <a:r>
              <a:rPr lang="en-US" altLang="en-US" sz="3000" dirty="0" smtClean="0">
                <a:sym typeface="Wingdings" pitchFamily="2" charset="2"/>
              </a:rPr>
              <a:t>  [  </a:t>
            </a:r>
            <a:r>
              <a:rPr lang="en-US" altLang="en-US" sz="3000" b="1" dirty="0" smtClean="0">
                <a:solidFill>
                  <a:srgbClr val="7030A0"/>
                </a:solidFill>
                <a:sym typeface="Wingdings" pitchFamily="2" charset="2"/>
              </a:rPr>
              <a:t>--</a:t>
            </a:r>
            <a:r>
              <a:rPr lang="en-US" altLang="en-US" sz="3000" dirty="0" smtClean="0">
                <a:sym typeface="Wingdings" pitchFamily="2" charset="2"/>
              </a:rPr>
              <a:t> </a:t>
            </a:r>
            <a:r>
              <a:rPr lang="en-US" altLang="en-US" sz="3000" i="1" u="sng" dirty="0" smtClean="0">
                <a:sym typeface="Wingdings" pitchFamily="2" charset="2"/>
              </a:rPr>
              <a:t>we saw last night</a:t>
            </a:r>
            <a:r>
              <a:rPr lang="en-US" altLang="en-US" sz="3000" dirty="0" smtClean="0">
                <a:sym typeface="Wingdings" pitchFamily="2" charset="2"/>
              </a:rPr>
              <a:t>  ]  wasn’t good.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dirty="0" smtClean="0"/>
              <a:t>                           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(</a:t>
            </a:r>
            <a:r>
              <a:rPr lang="en-US" altLang="en-US" sz="2400" b="1" i="1" dirty="0" smtClean="0">
                <a:solidFill>
                  <a:srgbClr val="7030A0"/>
                </a:solidFill>
              </a:rPr>
              <a:t>removed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4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b="1" u="sng" dirty="0" smtClean="0">
                <a:solidFill>
                  <a:srgbClr val="FF0000"/>
                </a:solidFill>
              </a:rPr>
              <a:t>WRONG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!! </a:t>
            </a:r>
            <a:r>
              <a:rPr lang="en-US" altLang="en-US" sz="3600" b="1" dirty="0" smtClean="0"/>
              <a:t> The movie [ </a:t>
            </a:r>
            <a:r>
              <a:rPr lang="en-US" altLang="en-US" sz="3600" b="1" u="sng" dirty="0" smtClean="0"/>
              <a:t>which we saw </a:t>
            </a:r>
            <a:r>
              <a:rPr lang="en-US" altLang="en-US" sz="3600" b="1" u="sng" dirty="0" smtClean="0">
                <a:solidFill>
                  <a:srgbClr val="FF0000"/>
                </a:solidFill>
              </a:rPr>
              <a:t>it</a:t>
            </a:r>
            <a:r>
              <a:rPr lang="en-US" altLang="en-US" sz="3600" b="1" u="sng" dirty="0" smtClean="0"/>
              <a:t> last night </a:t>
            </a:r>
            <a:r>
              <a:rPr lang="en-US" altLang="en-US" sz="3600" b="1" dirty="0" smtClean="0"/>
              <a:t> ]wasn’t good.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2800" y="5638800"/>
            <a:ext cx="762000" cy="685800"/>
            <a:chOff x="4953000" y="5410200"/>
            <a:chExt cx="7620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Curved Down Arrow 6"/>
          <p:cNvSpPr/>
          <p:nvPr/>
        </p:nvSpPr>
        <p:spPr>
          <a:xfrm flipH="1">
            <a:off x="1844183" y="2167372"/>
            <a:ext cx="1126980" cy="540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6200"/>
            <a:ext cx="8610600" cy="1143000"/>
          </a:xfrm>
        </p:spPr>
        <p:txBody>
          <a:bodyPr/>
          <a:lstStyle/>
          <a:p>
            <a:r>
              <a:rPr lang="en-US" altLang="en-US" sz="3400" b="1" dirty="0" smtClean="0"/>
              <a:t>Combine: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458200" cy="56388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The </a:t>
            </a:r>
            <a:r>
              <a:rPr lang="en-US" altLang="en-US" b="1" dirty="0" smtClean="0"/>
              <a:t>student</a:t>
            </a:r>
            <a:r>
              <a:rPr lang="en-US" altLang="en-US" dirty="0" smtClean="0"/>
              <a:t> was </a:t>
            </a:r>
            <a:r>
              <a:rPr lang="en-US" altLang="en-US" b="1" dirty="0" smtClean="0"/>
              <a:t>Amy</a:t>
            </a:r>
            <a:r>
              <a:rPr lang="en-US" altLang="en-US" dirty="0" smtClean="0"/>
              <a:t>.      I saw </a:t>
            </a:r>
            <a:r>
              <a:rPr lang="en-US" altLang="en-US" b="1" u="sng" dirty="0" smtClean="0">
                <a:solidFill>
                  <a:schemeClr val="folHlink"/>
                </a:solidFill>
              </a:rPr>
              <a:t>her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					          s   v     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Wingdings" pitchFamily="2" charset="2"/>
              </a:rPr>
              <a:t>	1. The </a:t>
            </a:r>
            <a:r>
              <a:rPr lang="en-US" altLang="en-US" b="1" dirty="0" smtClean="0">
                <a:sym typeface="Wingdings" pitchFamily="2" charset="2"/>
              </a:rPr>
              <a:t>student [</a:t>
            </a:r>
            <a:r>
              <a:rPr lang="en-US" altLang="en-US" dirty="0" smtClean="0">
                <a:sym typeface="Wingdings" pitchFamily="2" charset="2"/>
              </a:rPr>
              <a:t> </a:t>
            </a:r>
            <a:r>
              <a:rPr lang="en-US" altLang="en-US" b="1" i="1" u="sng" dirty="0" smtClean="0">
                <a:solidFill>
                  <a:schemeClr val="folHlink"/>
                </a:solidFill>
                <a:sym typeface="Wingdings" pitchFamily="2" charset="2"/>
              </a:rPr>
              <a:t>who(m)</a:t>
            </a:r>
            <a:r>
              <a:rPr lang="en-US" altLang="en-US" i="1" u="sng" dirty="0" smtClean="0">
                <a:sym typeface="Wingdings" pitchFamily="2" charset="2"/>
              </a:rPr>
              <a:t> I saw</a:t>
            </a:r>
            <a:r>
              <a:rPr lang="en-US" altLang="en-US" dirty="0" smtClean="0">
                <a:sym typeface="Wingdings" pitchFamily="2" charset="2"/>
              </a:rPr>
              <a:t>  </a:t>
            </a:r>
            <a:r>
              <a:rPr lang="en-US" altLang="en-US" b="1" dirty="0" smtClean="0">
                <a:sym typeface="Wingdings" pitchFamily="2" charset="2"/>
              </a:rPr>
              <a:t>]</a:t>
            </a:r>
            <a:r>
              <a:rPr lang="en-US" altLang="en-US" dirty="0" smtClean="0">
                <a:sym typeface="Wingdings" pitchFamily="2" charset="2"/>
              </a:rPr>
              <a:t> was Amy.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Wingdings" pitchFamily="2" charset="2"/>
              </a:rPr>
              <a:t>                     N       [    o       s   v   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2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Wingdings" pitchFamily="2" charset="2"/>
              </a:rPr>
              <a:t>	2. The </a:t>
            </a:r>
            <a:r>
              <a:rPr lang="en-US" altLang="en-US" b="1" dirty="0" smtClean="0">
                <a:sym typeface="Wingdings" pitchFamily="2" charset="2"/>
              </a:rPr>
              <a:t>student</a:t>
            </a:r>
            <a:r>
              <a:rPr lang="en-US" altLang="en-US" dirty="0" smtClean="0">
                <a:sym typeface="Wingdings" pitchFamily="2" charset="2"/>
              </a:rPr>
              <a:t> [  </a:t>
            </a:r>
            <a:r>
              <a:rPr lang="en-US" altLang="en-US" b="1" i="1" u="sng" dirty="0" smtClean="0">
                <a:solidFill>
                  <a:schemeClr val="folHlink"/>
                </a:solidFill>
                <a:sym typeface="Wingdings" pitchFamily="2" charset="2"/>
              </a:rPr>
              <a:t>that</a:t>
            </a:r>
            <a:r>
              <a:rPr lang="en-US" altLang="en-US" i="1" u="sng" dirty="0" smtClean="0">
                <a:sym typeface="Wingdings" pitchFamily="2" charset="2"/>
              </a:rPr>
              <a:t> I saw</a:t>
            </a:r>
            <a:r>
              <a:rPr lang="en-US" altLang="en-US" dirty="0" smtClean="0">
                <a:sym typeface="Wingdings" pitchFamily="2" charset="2"/>
              </a:rPr>
              <a:t> ]  was Amy.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6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Wingdings" pitchFamily="2" charset="2"/>
              </a:rPr>
              <a:t>	3. The </a:t>
            </a:r>
            <a:r>
              <a:rPr lang="en-US" altLang="en-US" b="1" dirty="0" smtClean="0">
                <a:sym typeface="Wingdings" pitchFamily="2" charset="2"/>
              </a:rPr>
              <a:t>student</a:t>
            </a:r>
            <a:r>
              <a:rPr lang="en-US" altLang="en-US" dirty="0" smtClean="0">
                <a:sym typeface="Wingdings" pitchFamily="2" charset="2"/>
              </a:rPr>
              <a:t>  [ </a:t>
            </a:r>
            <a:r>
              <a:rPr lang="en-US" altLang="en-US" b="1" dirty="0" smtClean="0">
                <a:solidFill>
                  <a:srgbClr val="7030A0"/>
                </a:solidFill>
                <a:sym typeface="Wingdings" pitchFamily="2" charset="2"/>
              </a:rPr>
              <a:t>--</a:t>
            </a:r>
            <a:r>
              <a:rPr lang="en-US" altLang="en-US" dirty="0" smtClean="0">
                <a:sym typeface="Wingdings" pitchFamily="2" charset="2"/>
              </a:rPr>
              <a:t>  </a:t>
            </a:r>
            <a:r>
              <a:rPr lang="en-US" altLang="en-US" i="1" u="sng" dirty="0" smtClean="0">
                <a:sym typeface="Wingdings" pitchFamily="2" charset="2"/>
              </a:rPr>
              <a:t>I saw</a:t>
            </a:r>
            <a:r>
              <a:rPr lang="en-US" altLang="en-US" dirty="0" smtClean="0">
                <a:sym typeface="Wingdings" pitchFamily="2" charset="2"/>
              </a:rPr>
              <a:t>  ] was Amy.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1300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>
                <a:sym typeface="Wingdings" pitchFamily="2" charset="2"/>
              </a:rPr>
              <a:t>    4. The student [ </a:t>
            </a:r>
            <a:r>
              <a:rPr lang="en-US" altLang="en-US" u="sng" dirty="0" smtClean="0">
                <a:sym typeface="Wingdings" pitchFamily="2" charset="2"/>
              </a:rPr>
              <a:t>who I saw </a:t>
            </a:r>
            <a:r>
              <a:rPr lang="en-US" altLang="en-US" u="sng" dirty="0" smtClean="0">
                <a:solidFill>
                  <a:srgbClr val="FF0000"/>
                </a:solidFill>
                <a:sym typeface="Wingdings" pitchFamily="2" charset="2"/>
              </a:rPr>
              <a:t>her</a:t>
            </a:r>
            <a:r>
              <a:rPr lang="en-US" altLang="en-US" u="sng" dirty="0" smtClean="0">
                <a:sym typeface="Wingdings" pitchFamily="2" charset="2"/>
              </a:rPr>
              <a:t> </a:t>
            </a:r>
            <a:r>
              <a:rPr lang="en-US" altLang="en-US" dirty="0" smtClean="0">
                <a:sym typeface="Wingdings" pitchFamily="2" charset="2"/>
              </a:rPr>
              <a:t>  ] was Amy.</a:t>
            </a:r>
            <a:endParaRPr lang="en-US" alt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5257800" y="5410200"/>
            <a:ext cx="762000" cy="685800"/>
            <a:chOff x="4953000" y="5410200"/>
            <a:chExt cx="762000" cy="685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urved Down Arrow 7"/>
          <p:cNvSpPr/>
          <p:nvPr/>
        </p:nvSpPr>
        <p:spPr>
          <a:xfrm flipH="1">
            <a:off x="2819400" y="2133600"/>
            <a:ext cx="1126980" cy="540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90000"/>
              </a:lnSpc>
              <a:buAutoNum type="arabicPeriod"/>
            </a:pPr>
            <a:r>
              <a:rPr lang="en-US" sz="3500" b="1" u="sng" dirty="0" smtClean="0"/>
              <a:t>Subject</a:t>
            </a:r>
            <a:r>
              <a:rPr lang="en-US" sz="3500" b="1" dirty="0" smtClean="0"/>
              <a:t> Pronouns:  </a:t>
            </a:r>
            <a:r>
              <a:rPr lang="en-US" sz="3500" b="1" i="1" dirty="0" smtClean="0">
                <a:solidFill>
                  <a:srgbClr val="0000FF"/>
                </a:solidFill>
              </a:rPr>
              <a:t>who / that / which</a:t>
            </a:r>
            <a:endParaRPr lang="en-US" sz="3500" b="1" dirty="0" smtClean="0"/>
          </a:p>
          <a:p>
            <a:pPr marL="514350" indent="-514350">
              <a:lnSpc>
                <a:spcPct val="90000"/>
              </a:lnSpc>
              <a:buNone/>
            </a:pPr>
            <a:endParaRPr lang="en-US" sz="35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dirty="0" smtClean="0"/>
              <a:t>  I  saw  the </a:t>
            </a:r>
            <a:r>
              <a:rPr lang="en-US" sz="3500" b="1" dirty="0" smtClean="0"/>
              <a:t>woman</a:t>
            </a:r>
            <a:r>
              <a:rPr lang="en-US" sz="3500" dirty="0" smtClean="0"/>
              <a:t>    </a:t>
            </a:r>
            <a:r>
              <a:rPr lang="en-US" sz="3500" b="1" i="1" u="sng" dirty="0" smtClean="0">
                <a:solidFill>
                  <a:srgbClr val="0000FF"/>
                </a:solidFill>
              </a:rPr>
              <a:t>who</a:t>
            </a:r>
            <a:r>
              <a:rPr lang="en-US" sz="3500" i="1" u="sng" dirty="0" smtClean="0"/>
              <a:t> helped </a:t>
            </a:r>
            <a:r>
              <a:rPr lang="en-US" sz="3500" b="1" i="1" u="sng" dirty="0" smtClean="0"/>
              <a:t>me</a:t>
            </a:r>
            <a:r>
              <a:rPr lang="en-US" sz="35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500" dirty="0" smtClean="0"/>
              <a:t>                                  N          [  s        v        o 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500" dirty="0" smtClean="0"/>
          </a:p>
          <a:p>
            <a:pPr>
              <a:lnSpc>
                <a:spcPct val="90000"/>
              </a:lnSpc>
              <a:buNone/>
            </a:pPr>
            <a:r>
              <a:rPr lang="en-US" sz="3500" dirty="0" smtClean="0"/>
              <a:t>2. </a:t>
            </a:r>
            <a:r>
              <a:rPr lang="en-US" sz="3500" b="1" u="sng" dirty="0" smtClean="0"/>
              <a:t>Object</a:t>
            </a:r>
            <a:r>
              <a:rPr lang="en-US" sz="3500" b="1" dirty="0" smtClean="0"/>
              <a:t> Pronouns: </a:t>
            </a:r>
            <a:r>
              <a:rPr lang="en-US" sz="3500" b="1" i="1" dirty="0" smtClean="0">
                <a:solidFill>
                  <a:srgbClr val="FF0000"/>
                </a:solidFill>
              </a:rPr>
              <a:t>who / whom / that / which/ -- </a:t>
            </a:r>
            <a:endParaRPr lang="en-US" sz="3500" b="1" dirty="0" smtClean="0"/>
          </a:p>
          <a:p>
            <a:pPr>
              <a:lnSpc>
                <a:spcPct val="90000"/>
              </a:lnSpc>
              <a:buNone/>
            </a:pPr>
            <a:endParaRPr lang="en-US" sz="35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500" dirty="0" smtClean="0"/>
              <a:t>  I saw the </a:t>
            </a:r>
            <a:r>
              <a:rPr lang="en-US" sz="3500" b="1" dirty="0" smtClean="0"/>
              <a:t>woman   </a:t>
            </a:r>
            <a:r>
              <a:rPr lang="en-US" sz="3500" dirty="0" smtClean="0"/>
              <a:t> </a:t>
            </a:r>
            <a:r>
              <a:rPr lang="en-US" sz="3500" b="1" i="1" u="sng" dirty="0" smtClean="0">
                <a:solidFill>
                  <a:srgbClr val="FF0000"/>
                </a:solidFill>
              </a:rPr>
              <a:t>whom</a:t>
            </a:r>
            <a:r>
              <a:rPr lang="en-US" sz="3500" b="1" i="1" u="sng" dirty="0" smtClean="0">
                <a:solidFill>
                  <a:schemeClr val="folHlink"/>
                </a:solidFill>
              </a:rPr>
              <a:t> </a:t>
            </a:r>
            <a:r>
              <a:rPr lang="en-US" sz="3500" i="1" u="sng" dirty="0" smtClean="0"/>
              <a:t> </a:t>
            </a:r>
            <a:r>
              <a:rPr lang="en-US" sz="3500" b="1" i="1" u="sng" dirty="0" smtClean="0"/>
              <a:t>I</a:t>
            </a:r>
            <a:r>
              <a:rPr lang="en-US" sz="3500" i="1" u="sng" dirty="0" smtClean="0"/>
              <a:t>   helped</a:t>
            </a:r>
            <a:r>
              <a:rPr lang="en-US" sz="35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500" dirty="0" smtClean="0"/>
              <a:t>			          N          [     o       s       v     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5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  <p:sp>
        <p:nvSpPr>
          <p:cNvPr id="4" name="Oval 3"/>
          <p:cNvSpPr/>
          <p:nvPr/>
        </p:nvSpPr>
        <p:spPr>
          <a:xfrm>
            <a:off x="4267200" y="5105400"/>
            <a:ext cx="1295400" cy="1371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2438400"/>
            <a:ext cx="1219200" cy="1371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572000" y="2362200"/>
            <a:ext cx="762000" cy="14478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10200" y="5181600"/>
            <a:ext cx="609600" cy="1371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Down Arrow 7"/>
          <p:cNvSpPr/>
          <p:nvPr/>
        </p:nvSpPr>
        <p:spPr>
          <a:xfrm flipH="1">
            <a:off x="3810000" y="2133600"/>
            <a:ext cx="1126980" cy="540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13-3 Prepositional Phrases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534400" cy="57150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She is </a:t>
            </a:r>
            <a:r>
              <a:rPr lang="en-US" b="1" dirty="0" smtClean="0"/>
              <a:t>the woman</a:t>
            </a:r>
            <a:r>
              <a:rPr lang="en-US" dirty="0" smtClean="0"/>
              <a:t>.    I  work   </a:t>
            </a:r>
            <a:r>
              <a:rPr lang="en-US" b="1" i="1" dirty="0" smtClean="0">
                <a:solidFill>
                  <a:schemeClr val="folHlink"/>
                </a:solidFill>
              </a:rPr>
              <a:t>for   her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                                            </a:t>
            </a:r>
            <a:r>
              <a:rPr lang="en-US" sz="3000" dirty="0" smtClean="0"/>
              <a:t>s    v      prep  object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 Ways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</a:t>
            </a:r>
            <a:r>
              <a:rPr lang="en-US" b="1" dirty="0" smtClean="0"/>
              <a:t>woman</a:t>
            </a:r>
            <a:r>
              <a:rPr lang="en-US" dirty="0" smtClean="0"/>
              <a:t>   </a:t>
            </a:r>
            <a:r>
              <a:rPr lang="en-US" b="1" i="1" u="sng" dirty="0" smtClean="0">
                <a:solidFill>
                  <a:schemeClr val="folHlink"/>
                </a:solidFill>
              </a:rPr>
              <a:t>for whom</a:t>
            </a:r>
            <a:r>
              <a:rPr lang="en-US" b="1" i="1" dirty="0" smtClean="0"/>
              <a:t> I work</a:t>
            </a:r>
            <a:r>
              <a:rPr lang="en-US" dirty="0" smtClean="0"/>
              <a:t>. </a:t>
            </a:r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VERY formal</a:t>
            </a:r>
            <a:r>
              <a:rPr lang="en-US" sz="2000" b="1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</a:t>
            </a:r>
            <a:r>
              <a:rPr lang="en-US" b="1" dirty="0" smtClean="0"/>
              <a:t>woman</a:t>
            </a:r>
            <a:r>
              <a:rPr lang="en-US" dirty="0" smtClean="0"/>
              <a:t>   </a:t>
            </a:r>
            <a:r>
              <a:rPr lang="en-US" b="1" i="1" dirty="0" smtClean="0">
                <a:solidFill>
                  <a:schemeClr val="folHlink"/>
                </a:solidFill>
              </a:rPr>
              <a:t>who</a:t>
            </a:r>
            <a:r>
              <a:rPr lang="en-US" b="1" i="1" dirty="0" smtClean="0"/>
              <a:t> 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</a:t>
            </a:r>
            <a:r>
              <a:rPr lang="en-US" b="1" dirty="0" smtClean="0"/>
              <a:t>woman</a:t>
            </a:r>
            <a:r>
              <a:rPr lang="en-US" dirty="0" smtClean="0"/>
              <a:t>   </a:t>
            </a:r>
            <a:r>
              <a:rPr lang="en-US" b="1" i="1" dirty="0" smtClean="0">
                <a:solidFill>
                  <a:schemeClr val="folHlink"/>
                </a:solidFill>
              </a:rPr>
              <a:t>that</a:t>
            </a:r>
            <a:r>
              <a:rPr lang="en-US" b="1" i="1" dirty="0" smtClean="0"/>
              <a:t> 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</a:t>
            </a:r>
            <a:r>
              <a:rPr lang="en-US" b="1" dirty="0" smtClean="0"/>
              <a:t>woman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--</a:t>
            </a:r>
            <a:r>
              <a:rPr lang="en-US" dirty="0" smtClean="0"/>
              <a:t>  </a:t>
            </a:r>
            <a:r>
              <a:rPr lang="en-US" b="1" i="1" dirty="0" smtClean="0"/>
              <a:t>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1200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sz="3000" b="1" u="sng" dirty="0" smtClean="0">
                <a:solidFill>
                  <a:srgbClr val="FF0000"/>
                </a:solidFill>
              </a:rPr>
              <a:t>WRONG</a:t>
            </a:r>
            <a:r>
              <a:rPr lang="en-US" sz="3000" dirty="0" smtClean="0">
                <a:solidFill>
                  <a:srgbClr val="FF0000"/>
                </a:solidFill>
              </a:rPr>
              <a:t>:  </a:t>
            </a:r>
            <a:r>
              <a:rPr lang="en-US" sz="3000" dirty="0" smtClean="0"/>
              <a:t>She’s the woman </a:t>
            </a:r>
            <a:r>
              <a:rPr lang="en-US" sz="3000" b="1" u="sng" dirty="0" smtClean="0">
                <a:solidFill>
                  <a:srgbClr val="FF0000"/>
                </a:solidFill>
              </a:rPr>
              <a:t>who</a:t>
            </a:r>
            <a:r>
              <a:rPr lang="en-US" sz="3000" b="1" u="sng" dirty="0" smtClean="0"/>
              <a:t> I work for </a:t>
            </a:r>
            <a:r>
              <a:rPr lang="en-US" sz="3000" b="1" u="sng" strike="sngStrike" dirty="0" smtClean="0"/>
              <a:t>her</a:t>
            </a:r>
            <a:r>
              <a:rPr lang="en-US" sz="3000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000" dirty="0" smtClean="0"/>
              <a:t>                  She’s the woman </a:t>
            </a:r>
            <a:r>
              <a:rPr lang="en-US" sz="3000" b="1" u="sng" dirty="0" smtClean="0">
                <a:solidFill>
                  <a:srgbClr val="FF0000"/>
                </a:solidFill>
              </a:rPr>
              <a:t>for who </a:t>
            </a:r>
            <a:r>
              <a:rPr lang="en-US" sz="3000" b="1" u="sng" dirty="0" smtClean="0"/>
              <a:t>I work</a:t>
            </a:r>
            <a:r>
              <a:rPr lang="en-US" sz="3000" dirty="0" smtClean="0"/>
              <a:t>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3000" dirty="0" smtClean="0"/>
              <a:t>                                                             </a:t>
            </a:r>
            <a:r>
              <a:rPr lang="en-US" sz="3000" b="1" dirty="0" smtClean="0">
                <a:solidFill>
                  <a:srgbClr val="FF0000"/>
                </a:solidFill>
              </a:rPr>
              <a:t>-m</a:t>
            </a:r>
          </a:p>
        </p:txBody>
      </p:sp>
      <p:sp>
        <p:nvSpPr>
          <p:cNvPr id="4" name="Oval 3"/>
          <p:cNvSpPr/>
          <p:nvPr/>
        </p:nvSpPr>
        <p:spPr>
          <a:xfrm>
            <a:off x="6019800" y="914400"/>
            <a:ext cx="2286000" cy="1524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0" y="3200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37338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0" y="42672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14800" y="2667000"/>
            <a:ext cx="1828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Combine: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>
            <a:normAutofit/>
          </a:bodyPr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/>
              <a:t>The music is good.     We    listen   </a:t>
            </a:r>
            <a:r>
              <a:rPr lang="en-US" b="1" i="1" dirty="0" smtClean="0">
                <a:solidFill>
                  <a:schemeClr val="folHlink"/>
                </a:solidFill>
              </a:rPr>
              <a:t>to    it</a:t>
            </a:r>
            <a:r>
              <a:rPr lang="en-US" b="1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                                                </a:t>
            </a:r>
            <a:r>
              <a:rPr lang="en-US" sz="3000" dirty="0" smtClean="0"/>
              <a:t>s           v     prep  object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1200" u="sng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4  Ways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The music    </a:t>
            </a:r>
            <a:r>
              <a:rPr lang="en-US" b="1" u="sng" dirty="0" smtClean="0">
                <a:solidFill>
                  <a:srgbClr val="7030A0"/>
                </a:solidFill>
              </a:rPr>
              <a:t>to which </a:t>
            </a:r>
            <a:r>
              <a:rPr lang="en-US" u="sng" dirty="0" smtClean="0"/>
              <a:t>we listen</a:t>
            </a:r>
            <a:r>
              <a:rPr lang="en-US" dirty="0" smtClean="0"/>
              <a:t>      is good .  </a:t>
            </a:r>
            <a:r>
              <a:rPr lang="en-US" sz="2000" b="1" i="1" dirty="0" smtClean="0"/>
              <a:t>(</a:t>
            </a:r>
            <a:r>
              <a:rPr lang="en-US" sz="2000" b="1" i="1" dirty="0" smtClean="0">
                <a:solidFill>
                  <a:srgbClr val="FF0000"/>
                </a:solidFill>
              </a:rPr>
              <a:t>formal</a:t>
            </a:r>
            <a:r>
              <a:rPr lang="en-US" sz="2000" b="1" i="1" dirty="0" smtClean="0"/>
              <a:t>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The music    </a:t>
            </a:r>
            <a:r>
              <a:rPr lang="en-US" b="1" u="sng" dirty="0" smtClean="0">
                <a:solidFill>
                  <a:srgbClr val="7030A0"/>
                </a:solidFill>
              </a:rPr>
              <a:t>which</a:t>
            </a:r>
            <a:r>
              <a:rPr lang="en-US" u="sng" dirty="0" smtClean="0"/>
              <a:t> we listen </a:t>
            </a:r>
            <a:r>
              <a:rPr lang="en-US" b="1" u="sng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     is good.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The music    </a:t>
            </a:r>
            <a:r>
              <a:rPr lang="en-US" b="1" u="sng" dirty="0" smtClean="0">
                <a:solidFill>
                  <a:srgbClr val="7030A0"/>
                </a:solidFill>
              </a:rPr>
              <a:t>that</a:t>
            </a:r>
            <a:r>
              <a:rPr lang="en-US" u="sng" dirty="0" smtClean="0"/>
              <a:t> we listen </a:t>
            </a:r>
            <a:r>
              <a:rPr lang="en-US" b="1" u="sng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        is good.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The music     </a:t>
            </a:r>
            <a:r>
              <a:rPr lang="en-US" b="1" dirty="0" smtClean="0">
                <a:solidFill>
                  <a:srgbClr val="7030A0"/>
                </a:solidFill>
              </a:rPr>
              <a:t>--</a:t>
            </a:r>
            <a:r>
              <a:rPr lang="en-US" dirty="0" smtClean="0"/>
              <a:t>  </a:t>
            </a:r>
            <a:r>
              <a:rPr lang="en-US" u="sng" dirty="0" smtClean="0"/>
              <a:t>we listen </a:t>
            </a:r>
            <a:r>
              <a:rPr lang="en-US" b="1" u="sng" dirty="0" smtClean="0">
                <a:solidFill>
                  <a:srgbClr val="7030A0"/>
                </a:solidFill>
              </a:rPr>
              <a:t>to</a:t>
            </a:r>
            <a:r>
              <a:rPr lang="en-US" dirty="0" smtClean="0"/>
              <a:t>            is good.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1100" b="1" dirty="0" smtClean="0"/>
          </a:p>
          <a:p>
            <a:pPr marL="609600" indent="-609600">
              <a:lnSpc>
                <a:spcPct val="9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WRONG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The music  </a:t>
            </a:r>
            <a:r>
              <a:rPr lang="en-US" b="1" u="sng" dirty="0" smtClean="0"/>
              <a:t>that we listen to </a:t>
            </a:r>
            <a:r>
              <a:rPr lang="en-US" b="1" u="sng" strike="sngStrike" dirty="0" smtClean="0">
                <a:solidFill>
                  <a:srgbClr val="FF0000"/>
                </a:solidFill>
              </a:rPr>
              <a:t>it</a:t>
            </a:r>
            <a:r>
              <a:rPr lang="en-US" b="1" dirty="0" smtClean="0"/>
              <a:t>   </a:t>
            </a:r>
            <a:r>
              <a:rPr lang="en-US" dirty="0" smtClean="0"/>
              <a:t>is good.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           The music </a:t>
            </a:r>
            <a:r>
              <a:rPr lang="en-US" b="1" u="sng" dirty="0" smtClean="0"/>
              <a:t>to </a:t>
            </a:r>
            <a:r>
              <a:rPr lang="en-US" b="1" u="sng" strike="sngStrike" dirty="0" smtClean="0">
                <a:solidFill>
                  <a:srgbClr val="FF0000"/>
                </a:solidFill>
              </a:rPr>
              <a:t>that</a:t>
            </a:r>
            <a:r>
              <a:rPr lang="en-US" b="1" u="sng" dirty="0" smtClean="0"/>
              <a:t> we listen</a:t>
            </a:r>
            <a:r>
              <a:rPr lang="en-US" dirty="0" smtClean="0"/>
              <a:t>  is good.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                         to which</a:t>
            </a:r>
          </a:p>
        </p:txBody>
      </p:sp>
      <p:sp>
        <p:nvSpPr>
          <p:cNvPr id="4" name="Oval 3"/>
          <p:cNvSpPr/>
          <p:nvPr/>
        </p:nvSpPr>
        <p:spPr>
          <a:xfrm>
            <a:off x="6477000" y="762000"/>
            <a:ext cx="2057400" cy="1828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Practice Handout</a:t>
            </a:r>
          </a:p>
          <a:p>
            <a:endParaRPr lang="en-US" dirty="0" smtClean="0"/>
          </a:p>
          <a:p>
            <a:r>
              <a:rPr lang="en-US" dirty="0" smtClean="0"/>
              <a:t>Exercise 10, p.274</a:t>
            </a:r>
          </a:p>
          <a:p>
            <a:endParaRPr lang="en-US" dirty="0" smtClean="0"/>
          </a:p>
          <a:p>
            <a:r>
              <a:rPr lang="en-US" dirty="0" smtClean="0"/>
              <a:t>Exercise 11</a:t>
            </a:r>
          </a:p>
          <a:p>
            <a:endParaRPr lang="en-US" dirty="0" smtClean="0"/>
          </a:p>
          <a:p>
            <a:r>
              <a:rPr lang="en-US" dirty="0" smtClean="0"/>
              <a:t>Exercise 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Read Charts 13-1, 13-2, 13-3</a:t>
            </a:r>
          </a:p>
          <a:p>
            <a:pPr>
              <a:buNone/>
            </a:pPr>
            <a:r>
              <a:rPr lang="en-US" sz="4000" dirty="0" smtClean="0"/>
              <a:t>        (p. 270-274)</a:t>
            </a:r>
          </a:p>
          <a:p>
            <a:r>
              <a:rPr lang="en-US" sz="4000" dirty="0" smtClean="0"/>
              <a:t>Do the following exercises:</a:t>
            </a:r>
          </a:p>
          <a:p>
            <a:pPr lvl="1"/>
            <a:r>
              <a:rPr lang="en-US" sz="4000" dirty="0" smtClean="0"/>
              <a:t>2, p.271</a:t>
            </a:r>
          </a:p>
          <a:p>
            <a:pPr lvl="1"/>
            <a:r>
              <a:rPr lang="en-US" sz="4000" dirty="0" smtClean="0"/>
              <a:t>7, p.273</a:t>
            </a:r>
          </a:p>
          <a:p>
            <a:pPr lvl="1"/>
            <a:r>
              <a:rPr lang="en-US" sz="4000" dirty="0" smtClean="0"/>
              <a:t>8</a:t>
            </a:r>
          </a:p>
          <a:p>
            <a:pPr lvl="1"/>
            <a:r>
              <a:rPr lang="en-US" sz="4000" dirty="0" smtClean="0"/>
              <a:t>14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00FF"/>
                </a:solidFill>
              </a:rPr>
              <a:t>Adjectives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like </a:t>
            </a:r>
            <a:r>
              <a:rPr lang="en-US" sz="4000" u="sng" dirty="0" smtClean="0">
                <a:solidFill>
                  <a:srgbClr val="0000FF"/>
                </a:solidFill>
              </a:rPr>
              <a:t>funny</a:t>
            </a:r>
            <a:r>
              <a:rPr lang="en-US" sz="4000" dirty="0" smtClean="0"/>
              <a:t> </a:t>
            </a:r>
            <a:r>
              <a:rPr lang="en-US" sz="4000" b="1" dirty="0" smtClean="0"/>
              <a:t>people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like </a:t>
            </a:r>
            <a:r>
              <a:rPr lang="en-US" sz="4000" b="1" dirty="0" smtClean="0"/>
              <a:t>people</a:t>
            </a:r>
            <a:r>
              <a:rPr lang="en-US" sz="4000" dirty="0" smtClean="0"/>
              <a:t> </a:t>
            </a:r>
            <a:r>
              <a:rPr lang="en-US" sz="4000" u="sng" dirty="0" smtClean="0">
                <a:solidFill>
                  <a:srgbClr val="0000FF"/>
                </a:solidFill>
              </a:rPr>
              <a:t>who are funny</a:t>
            </a:r>
            <a:r>
              <a:rPr lang="en-US" sz="4000" dirty="0" smtClean="0"/>
              <a:t>.</a:t>
            </a:r>
          </a:p>
          <a:p>
            <a:endParaRPr lang="en-US" sz="4000" dirty="0" smtClean="0"/>
          </a:p>
          <a:p>
            <a:r>
              <a:rPr lang="en-US" sz="4000" dirty="0" smtClean="0"/>
              <a:t>I can’t afford </a:t>
            </a:r>
            <a:r>
              <a:rPr lang="en-US" sz="4000" u="sng" dirty="0" smtClean="0">
                <a:solidFill>
                  <a:srgbClr val="0000FF"/>
                </a:solidFill>
              </a:rPr>
              <a:t>expensive</a:t>
            </a:r>
            <a:r>
              <a:rPr lang="en-US" sz="4000" dirty="0" smtClean="0"/>
              <a:t> </a:t>
            </a:r>
            <a:r>
              <a:rPr lang="en-US" sz="4000" b="1" dirty="0" smtClean="0"/>
              <a:t>vacations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can’t afford </a:t>
            </a:r>
            <a:r>
              <a:rPr lang="en-US" sz="4000" b="1" dirty="0" smtClean="0"/>
              <a:t>vacations</a:t>
            </a:r>
            <a:r>
              <a:rPr lang="en-US" sz="4000" dirty="0" smtClean="0"/>
              <a:t> </a:t>
            </a:r>
            <a:r>
              <a:rPr lang="en-US" sz="4000" u="sng" dirty="0" smtClean="0">
                <a:solidFill>
                  <a:srgbClr val="0000FF"/>
                </a:solidFill>
              </a:rPr>
              <a:t>which are expensive.</a:t>
            </a:r>
            <a:endParaRPr lang="en-US" sz="40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2578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We are looking for </a:t>
            </a:r>
            <a:r>
              <a:rPr lang="en-US" b="1" dirty="0" smtClean="0"/>
              <a:t>a person </a:t>
            </a:r>
            <a:r>
              <a:rPr lang="en-US" b="1" dirty="0" smtClean="0">
                <a:solidFill>
                  <a:srgbClr val="FF0066"/>
                </a:solidFill>
              </a:rPr>
              <a:t>who</a:t>
            </a:r>
            <a:r>
              <a:rPr lang="en-US" dirty="0" smtClean="0"/>
              <a:t> fixes computers.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What’s the adjective clause?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Is “who” a subject or object pronoun?</a:t>
            </a:r>
          </a:p>
          <a:p>
            <a:pPr marL="514350" indent="-514350"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66"/>
                </a:solidFill>
              </a:rPr>
              <a:t>subject pronoun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2. That’s </a:t>
            </a:r>
            <a:r>
              <a:rPr lang="en-US" b="1" dirty="0" smtClean="0"/>
              <a:t>the man </a:t>
            </a:r>
            <a:r>
              <a:rPr lang="en-US" b="1" dirty="0" smtClean="0">
                <a:solidFill>
                  <a:srgbClr val="FF0066"/>
                </a:solidFill>
              </a:rPr>
              <a:t>who</a:t>
            </a:r>
            <a:r>
              <a:rPr lang="en-US" dirty="0" smtClean="0"/>
              <a:t> I saw on TV!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What’s the adjective clause?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Is “who” a subject or object pronoun?</a:t>
            </a:r>
          </a:p>
          <a:p>
            <a:pPr marL="514350" indent="-514350"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66"/>
                </a:solidFill>
              </a:rPr>
              <a:t>object pronoun.  </a:t>
            </a:r>
            <a:r>
              <a:rPr lang="en-US" b="1" dirty="0" err="1" smtClean="0">
                <a:solidFill>
                  <a:srgbClr val="FF0066"/>
                </a:solidFill>
              </a:rPr>
              <a:t>Subj</a:t>
            </a:r>
            <a:r>
              <a:rPr lang="en-US" b="1" dirty="0" smtClean="0">
                <a:solidFill>
                  <a:srgbClr val="FF0066"/>
                </a:solidFill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</a:rPr>
              <a:t>pron</a:t>
            </a:r>
            <a:r>
              <a:rPr lang="en-US" b="1" dirty="0" smtClean="0">
                <a:solidFill>
                  <a:srgbClr val="FF0066"/>
                </a:solidFill>
              </a:rPr>
              <a:t> is “I”.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66"/>
              </a:solidFill>
            </a:endParaRPr>
          </a:p>
          <a:p>
            <a:pPr marL="914400" lvl="1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Combine the sentences: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She is the woman.     I work </a:t>
            </a:r>
            <a:r>
              <a:rPr lang="en-US" b="1" i="1" dirty="0" smtClean="0">
                <a:solidFill>
                  <a:srgbClr val="FF0066"/>
                </a:solidFill>
              </a:rPr>
              <a:t>for her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woman   </a:t>
            </a:r>
            <a:r>
              <a:rPr lang="en-US" b="1" i="1" dirty="0" smtClean="0">
                <a:solidFill>
                  <a:schemeClr val="folHlink"/>
                </a:solidFill>
              </a:rPr>
              <a:t>for whom</a:t>
            </a:r>
            <a:r>
              <a:rPr lang="en-US" b="1" i="1" dirty="0" smtClean="0"/>
              <a:t> I work</a:t>
            </a:r>
            <a:r>
              <a:rPr lang="en-US" dirty="0" smtClean="0"/>
              <a:t>. </a:t>
            </a:r>
            <a:endParaRPr lang="en-US" sz="18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woman   </a:t>
            </a:r>
            <a:r>
              <a:rPr lang="en-US" b="1" i="1" dirty="0" smtClean="0">
                <a:solidFill>
                  <a:schemeClr val="folHlink"/>
                </a:solidFill>
              </a:rPr>
              <a:t>who</a:t>
            </a:r>
            <a:r>
              <a:rPr lang="en-US" b="1" i="1" dirty="0" smtClean="0"/>
              <a:t> 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woman   </a:t>
            </a:r>
            <a:r>
              <a:rPr lang="en-US" b="1" i="1" dirty="0" smtClean="0">
                <a:solidFill>
                  <a:schemeClr val="folHlink"/>
                </a:solidFill>
              </a:rPr>
              <a:t>that</a:t>
            </a:r>
            <a:r>
              <a:rPr lang="en-US" b="1" i="1" dirty="0" smtClean="0"/>
              <a:t> 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smtClean="0"/>
              <a:t>She is the woman   </a:t>
            </a:r>
            <a:r>
              <a:rPr lang="en-US" b="1" dirty="0" smtClean="0">
                <a:solidFill>
                  <a:srgbClr val="7030A0"/>
                </a:solidFill>
              </a:rPr>
              <a:t>--</a:t>
            </a:r>
            <a:r>
              <a:rPr lang="en-US" dirty="0" smtClean="0"/>
              <a:t>  </a:t>
            </a:r>
            <a:r>
              <a:rPr lang="en-US" b="1" i="1" dirty="0" smtClean="0"/>
              <a:t>I work </a:t>
            </a:r>
            <a:r>
              <a:rPr lang="en-US" b="1" i="1" dirty="0" smtClean="0">
                <a:solidFill>
                  <a:schemeClr val="folHlink"/>
                </a:solidFill>
              </a:rPr>
              <a:t>for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13-4    Possessive:    </a:t>
            </a:r>
            <a:r>
              <a:rPr lang="en-US" b="1" i="1" dirty="0" smtClean="0">
                <a:solidFill>
                  <a:srgbClr val="7030A0"/>
                </a:solidFill>
              </a:rPr>
              <a:t>Whose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I know the </a:t>
            </a:r>
            <a:r>
              <a:rPr lang="en-US" b="1" dirty="0" smtClean="0"/>
              <a:t>man</a:t>
            </a:r>
            <a:r>
              <a:rPr lang="en-US" dirty="0" smtClean="0"/>
              <a:t>    </a:t>
            </a:r>
            <a:r>
              <a:rPr lang="en-US" b="1" i="1" u="sng" dirty="0" smtClean="0">
                <a:solidFill>
                  <a:schemeClr val="folHlink"/>
                </a:solidFill>
              </a:rPr>
              <a:t>whose</a:t>
            </a:r>
            <a:r>
              <a:rPr lang="en-US" i="1" u="sng" dirty="0" smtClean="0"/>
              <a:t> </a:t>
            </a:r>
            <a:r>
              <a:rPr lang="en-US" b="1" i="1" u="sng" dirty="0" smtClean="0"/>
              <a:t>car</a:t>
            </a:r>
            <a:r>
              <a:rPr lang="en-US" i="1" u="sng" dirty="0" smtClean="0"/>
              <a:t> was stolen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 N       [  pos    s     v             ]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        [ </a:t>
            </a:r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7030A0"/>
                </a:solidFill>
              </a:rPr>
              <a:t>man’s</a:t>
            </a:r>
            <a:r>
              <a:rPr lang="en-US" i="1" dirty="0" smtClean="0"/>
              <a:t> car was stolen</a:t>
            </a:r>
            <a:r>
              <a:rPr lang="en-US" dirty="0" smtClean="0"/>
              <a:t>.]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I met a </a:t>
            </a:r>
            <a:r>
              <a:rPr lang="en-US" b="1" dirty="0" smtClean="0"/>
              <a:t>girl</a:t>
            </a:r>
            <a:r>
              <a:rPr lang="en-US" dirty="0" smtClean="0"/>
              <a:t>    </a:t>
            </a:r>
            <a:r>
              <a:rPr lang="en-US" b="1" i="1" u="sng" dirty="0" smtClean="0">
                <a:solidFill>
                  <a:schemeClr val="folHlink"/>
                </a:solidFill>
              </a:rPr>
              <a:t>whose</a:t>
            </a:r>
            <a:r>
              <a:rPr lang="en-US" i="1" u="sng" dirty="0" smtClean="0"/>
              <a:t> </a:t>
            </a:r>
            <a:r>
              <a:rPr lang="en-US" b="1" i="1" u="sng" dirty="0" smtClean="0"/>
              <a:t>mother</a:t>
            </a:r>
            <a:r>
              <a:rPr lang="en-US" i="1" u="sng" dirty="0" smtClean="0"/>
              <a:t> knows my mother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	     N      [  pos      s           v                       ]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                 [ </a:t>
            </a:r>
            <a:r>
              <a:rPr lang="en-US" i="1" dirty="0" smtClean="0"/>
              <a:t>The </a:t>
            </a:r>
            <a:r>
              <a:rPr lang="en-US" b="1" i="1" dirty="0" smtClean="0">
                <a:solidFill>
                  <a:srgbClr val="7030A0"/>
                </a:solidFill>
              </a:rPr>
              <a:t>girl’s</a:t>
            </a:r>
            <a:r>
              <a:rPr lang="en-US" i="1" dirty="0" smtClean="0"/>
              <a:t> mother knows my mother</a:t>
            </a:r>
            <a:r>
              <a:rPr lang="en-US" dirty="0" smtClean="0"/>
              <a:t>.]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Curved Down Arrow 3"/>
          <p:cNvSpPr/>
          <p:nvPr/>
        </p:nvSpPr>
        <p:spPr>
          <a:xfrm>
            <a:off x="2819400" y="1752600"/>
            <a:ext cx="2133600" cy="540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Down Arrow 5"/>
          <p:cNvSpPr/>
          <p:nvPr/>
        </p:nvSpPr>
        <p:spPr>
          <a:xfrm>
            <a:off x="2133600" y="4114800"/>
            <a:ext cx="2133600" cy="54013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5562600"/>
            <a:ext cx="4572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24400" y="3200400"/>
            <a:ext cx="4572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13-4 Possessive: Whose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839200" cy="57150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dirty="0" smtClean="0"/>
              <a:t>Remember: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1. The pronoun “whose” shows </a:t>
            </a:r>
            <a:r>
              <a:rPr lang="en-US" b="1" u="sng" dirty="0" smtClean="0"/>
              <a:t>possession/belonging</a:t>
            </a:r>
            <a:r>
              <a:rPr lang="en-US" dirty="0" smtClean="0"/>
              <a:t>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2. “whose” </a:t>
            </a:r>
            <a:r>
              <a:rPr lang="en-US" b="1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be removed.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3. “whose” usually is used with people but can be used for things, too.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i="1" dirty="0" smtClean="0"/>
              <a:t>That is the </a:t>
            </a:r>
            <a:r>
              <a:rPr lang="en-US" b="1" i="1" dirty="0" smtClean="0"/>
              <a:t>car</a:t>
            </a:r>
            <a:r>
              <a:rPr lang="en-US" i="1" dirty="0" smtClean="0"/>
              <a:t>  </a:t>
            </a:r>
            <a:r>
              <a:rPr lang="en-US" i="1" dirty="0" smtClean="0">
                <a:solidFill>
                  <a:schemeClr val="folHlink"/>
                </a:solidFill>
              </a:rPr>
              <a:t>whose windows</a:t>
            </a:r>
            <a:r>
              <a:rPr lang="en-US" i="1" dirty="0" smtClean="0"/>
              <a:t> are broken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1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100" dirty="0" smtClean="0"/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</a:rPr>
              <a:t>4. </a:t>
            </a:r>
            <a:r>
              <a:rPr lang="en-US" b="1" dirty="0" smtClean="0">
                <a:solidFill>
                  <a:srgbClr val="FF0066"/>
                </a:solidFill>
              </a:rPr>
              <a:t>Be careful</a:t>
            </a:r>
            <a:r>
              <a:rPr lang="en-US" dirty="0" smtClean="0"/>
              <a:t>:  </a:t>
            </a:r>
            <a:r>
              <a:rPr lang="en-US" u="sng" dirty="0" smtClean="0"/>
              <a:t>whose</a:t>
            </a:r>
            <a:r>
              <a:rPr lang="en-US" dirty="0" smtClean="0"/>
              <a:t> and </a:t>
            </a:r>
            <a:r>
              <a:rPr lang="en-US" u="sng" dirty="0" smtClean="0"/>
              <a:t>who’s</a:t>
            </a:r>
            <a:r>
              <a:rPr lang="en-US" dirty="0" smtClean="0"/>
              <a:t> sound the same.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		</a:t>
            </a:r>
            <a:r>
              <a:rPr lang="en-US" sz="2800" i="1" dirty="0" smtClean="0"/>
              <a:t>That’s </a:t>
            </a:r>
            <a:r>
              <a:rPr lang="en-US" sz="2800" b="1" i="1" dirty="0" smtClean="0"/>
              <a:t>the boy</a:t>
            </a:r>
            <a:r>
              <a:rPr lang="en-US" sz="2800" i="1" dirty="0" smtClean="0"/>
              <a:t>  [ </a:t>
            </a:r>
            <a:r>
              <a:rPr lang="en-US" sz="2800" i="1" dirty="0" smtClean="0">
                <a:solidFill>
                  <a:schemeClr val="folHlink"/>
                </a:solidFill>
              </a:rPr>
              <a:t>whose parents</a:t>
            </a:r>
            <a:r>
              <a:rPr lang="en-US" sz="2800" i="1" dirty="0" smtClean="0"/>
              <a:t> are rich. ]   (</a:t>
            </a:r>
            <a:r>
              <a:rPr lang="en-US" sz="2800" i="1" dirty="0" smtClean="0">
                <a:solidFill>
                  <a:srgbClr val="7030A0"/>
                </a:solidFill>
              </a:rPr>
              <a:t>possessive</a:t>
            </a:r>
            <a:r>
              <a:rPr lang="en-US" sz="28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/>
              <a:t>			                 </a:t>
            </a:r>
            <a:r>
              <a:rPr lang="en-US" sz="2400" b="1" i="1" u="sng" dirty="0" smtClean="0"/>
              <a:t>The boy’s </a:t>
            </a:r>
            <a:r>
              <a:rPr lang="en-US" sz="2400" i="1" u="sng" dirty="0" smtClean="0"/>
              <a:t>parents </a:t>
            </a:r>
            <a:r>
              <a:rPr lang="en-US" sz="2400" i="1" dirty="0" smtClean="0"/>
              <a:t>are rich.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/>
              <a:t>		That’s </a:t>
            </a:r>
            <a:r>
              <a:rPr lang="en-US" sz="2800" b="1" i="1" dirty="0" smtClean="0"/>
              <a:t>the boy  [ </a:t>
            </a:r>
            <a:r>
              <a:rPr lang="en-US" sz="2800" i="1" dirty="0" smtClean="0">
                <a:solidFill>
                  <a:schemeClr val="folHlink"/>
                </a:solidFill>
              </a:rPr>
              <a:t>who’s</a:t>
            </a:r>
            <a:r>
              <a:rPr lang="en-US" sz="2800" i="1" dirty="0" smtClean="0"/>
              <a:t> in my class. ]   (</a:t>
            </a:r>
            <a:r>
              <a:rPr lang="en-US" sz="2800" b="1" i="1" dirty="0" smtClean="0">
                <a:solidFill>
                  <a:srgbClr val="7030A0"/>
                </a:solidFill>
              </a:rPr>
              <a:t>who is</a:t>
            </a:r>
            <a:r>
              <a:rPr lang="en-US" sz="28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/>
              <a:t>			                  </a:t>
            </a:r>
            <a:r>
              <a:rPr lang="en-US" sz="2400" b="1" i="1" u="sng" dirty="0" smtClean="0"/>
              <a:t>The boy is </a:t>
            </a:r>
            <a:r>
              <a:rPr lang="en-US" sz="2400" i="1" dirty="0" smtClean="0"/>
              <a:t>in my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 whose/who’s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little girl </a:t>
            </a:r>
            <a:r>
              <a:rPr lang="en-US" dirty="0" smtClean="0">
                <a:solidFill>
                  <a:srgbClr val="C00000"/>
                </a:solidFill>
              </a:rPr>
              <a:t>[ ____ </a:t>
            </a:r>
            <a:r>
              <a:rPr lang="en-US" i="1" dirty="0" smtClean="0">
                <a:solidFill>
                  <a:srgbClr val="C00000"/>
                </a:solidFill>
              </a:rPr>
              <a:t>hair is curly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  <a:r>
              <a:rPr lang="en-US" dirty="0" smtClean="0"/>
              <a:t>is so cute!</a:t>
            </a:r>
          </a:p>
          <a:p>
            <a:pPr marL="514350" indent="-514350">
              <a:buNone/>
            </a:pPr>
            <a:r>
              <a:rPr lang="en-US" dirty="0" smtClean="0"/>
              <a:t>			         </a:t>
            </a:r>
            <a:r>
              <a:rPr lang="en-US" b="1" dirty="0" smtClean="0">
                <a:solidFill>
                  <a:srgbClr val="7030A0"/>
                </a:solidFill>
              </a:rPr>
              <a:t>whose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I am looking for the student </a:t>
            </a:r>
            <a:r>
              <a:rPr lang="en-US" dirty="0" smtClean="0">
                <a:solidFill>
                  <a:srgbClr val="C00000"/>
                </a:solidFill>
              </a:rPr>
              <a:t>[ ____ </a:t>
            </a:r>
            <a:r>
              <a:rPr lang="en-US" i="1" dirty="0" smtClean="0">
                <a:solidFill>
                  <a:srgbClr val="C00000"/>
                </a:solidFill>
              </a:rPr>
              <a:t>car is red</a:t>
            </a:r>
            <a:r>
              <a:rPr lang="en-US" dirty="0" smtClean="0">
                <a:solidFill>
                  <a:srgbClr val="C00000"/>
                </a:solidFill>
              </a:rPr>
              <a:t>] </a:t>
            </a:r>
            <a:r>
              <a:rPr lang="en-US" dirty="0" smtClean="0"/>
              <a:t>because it is being towed right now.</a:t>
            </a:r>
          </a:p>
          <a:p>
            <a:pPr marL="514350" indent="-514350">
              <a:buNone/>
            </a:pPr>
            <a:r>
              <a:rPr lang="en-US" dirty="0" smtClean="0"/>
              <a:t>						     </a:t>
            </a:r>
            <a:r>
              <a:rPr lang="en-US" b="1" dirty="0" smtClean="0">
                <a:solidFill>
                  <a:srgbClr val="7030A0"/>
                </a:solidFill>
              </a:rPr>
              <a:t>whose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Abdul, </a:t>
            </a:r>
            <a:r>
              <a:rPr lang="en-US" dirty="0" smtClean="0">
                <a:solidFill>
                  <a:srgbClr val="C00000"/>
                </a:solidFill>
              </a:rPr>
              <a:t>[ ____ </a:t>
            </a:r>
            <a:r>
              <a:rPr lang="en-US" i="1" dirty="0" smtClean="0">
                <a:solidFill>
                  <a:srgbClr val="C00000"/>
                </a:solidFill>
              </a:rPr>
              <a:t>full name is </a:t>
            </a:r>
            <a:r>
              <a:rPr lang="en-US" i="1" dirty="0" err="1" smtClean="0">
                <a:solidFill>
                  <a:srgbClr val="C00000"/>
                </a:solidFill>
              </a:rPr>
              <a:t>Abdulrahman</a:t>
            </a:r>
            <a:r>
              <a:rPr lang="en-US" dirty="0" smtClean="0">
                <a:solidFill>
                  <a:srgbClr val="C00000"/>
                </a:solidFill>
              </a:rPr>
              <a:t>], </a:t>
            </a:r>
            <a:r>
              <a:rPr lang="en-US" dirty="0" smtClean="0"/>
              <a:t>is a student in my class.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     whose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That’s the student </a:t>
            </a:r>
            <a:r>
              <a:rPr lang="en-US" dirty="0" smtClean="0">
                <a:solidFill>
                  <a:srgbClr val="C00000"/>
                </a:solidFill>
              </a:rPr>
              <a:t>[ ____ </a:t>
            </a:r>
            <a:r>
              <a:rPr lang="en-US" i="1" dirty="0" smtClean="0">
                <a:solidFill>
                  <a:srgbClr val="C00000"/>
                </a:solidFill>
              </a:rPr>
              <a:t>getting an A+].</a:t>
            </a:r>
          </a:p>
          <a:p>
            <a:pPr marL="514350" indent="-514350">
              <a:buNone/>
            </a:pPr>
            <a:r>
              <a:rPr lang="en-US" dirty="0" smtClean="0"/>
              <a:t>			                </a:t>
            </a:r>
            <a:r>
              <a:rPr lang="en-US" b="1" dirty="0" smtClean="0">
                <a:solidFill>
                  <a:srgbClr val="7030A0"/>
                </a:solidFill>
              </a:rPr>
              <a:t>who is / who’s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Combine the sentences:</a:t>
            </a:r>
          </a:p>
          <a:p>
            <a:pPr marL="514350" indent="-514350">
              <a:buAutoNum type="arabicPeriod"/>
            </a:pPr>
            <a:r>
              <a:rPr lang="en-US" dirty="0" smtClean="0"/>
              <a:t>I met the woman.   </a:t>
            </a:r>
            <a:r>
              <a:rPr lang="en-US" b="1" dirty="0" smtClean="0">
                <a:solidFill>
                  <a:srgbClr val="7030A0"/>
                </a:solidFill>
              </a:rPr>
              <a:t>Her</a:t>
            </a:r>
            <a:r>
              <a:rPr lang="en-US" dirty="0" smtClean="0"/>
              <a:t> husband is the CEO.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 met the woman </a:t>
            </a:r>
            <a:r>
              <a:rPr lang="en-US" b="1" i="1" u="sng" dirty="0" smtClean="0">
                <a:solidFill>
                  <a:srgbClr val="7030A0"/>
                </a:solidFill>
              </a:rPr>
              <a:t>whose</a:t>
            </a:r>
            <a:r>
              <a:rPr lang="en-US" i="1" u="sng" dirty="0" smtClean="0"/>
              <a:t> husband is the CEO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Maling</a:t>
            </a:r>
            <a:r>
              <a:rPr lang="en-US" dirty="0" smtClean="0"/>
              <a:t> teaches students.  </a:t>
            </a:r>
            <a:r>
              <a:rPr lang="en-US" b="1" dirty="0" smtClean="0">
                <a:solidFill>
                  <a:srgbClr val="7030A0"/>
                </a:solidFill>
              </a:rPr>
              <a:t>Their</a:t>
            </a:r>
            <a:r>
              <a:rPr lang="en-US" dirty="0" smtClean="0"/>
              <a:t> first language is not English.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/>
              <a:t>Maling</a:t>
            </a:r>
            <a:r>
              <a:rPr lang="en-US" dirty="0" smtClean="0"/>
              <a:t> teaches students </a:t>
            </a:r>
            <a:r>
              <a:rPr lang="en-US" b="1" i="1" u="sng" dirty="0" smtClean="0">
                <a:solidFill>
                  <a:srgbClr val="7030A0"/>
                </a:solidFill>
              </a:rPr>
              <a:t>whose</a:t>
            </a:r>
            <a:r>
              <a:rPr lang="en-US" i="1" u="sng" dirty="0" smtClean="0"/>
              <a:t> first language is not English.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3. I have to call the man.  I accidentally picked up </a:t>
            </a:r>
            <a:r>
              <a:rPr lang="en-US" b="1" u="sng" dirty="0" smtClean="0">
                <a:solidFill>
                  <a:srgbClr val="7030A0"/>
                </a:solidFill>
              </a:rPr>
              <a:t>his</a:t>
            </a:r>
            <a:r>
              <a:rPr lang="en-US" u="sng" dirty="0" smtClean="0"/>
              <a:t> umbrella </a:t>
            </a:r>
            <a:r>
              <a:rPr lang="en-US" dirty="0" smtClean="0"/>
              <a:t>after the meeting.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I have to call the man </a:t>
            </a:r>
            <a:r>
              <a:rPr lang="en-US" b="1" i="1" u="sng" dirty="0" smtClean="0">
                <a:solidFill>
                  <a:srgbClr val="7030A0"/>
                </a:solidFill>
              </a:rPr>
              <a:t>whose</a:t>
            </a:r>
            <a:r>
              <a:rPr lang="en-US" i="1" u="sng" dirty="0" smtClean="0"/>
              <a:t> umbrella I accidentally picked up after the meeting</a:t>
            </a:r>
            <a:r>
              <a:rPr lang="en-US" dirty="0" smtClean="0"/>
              <a:t>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Do Exercise 17, p.277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    13-5  Place:  </a:t>
            </a:r>
            <a:r>
              <a:rPr lang="en-US" altLang="en-US" b="1" i="1" dirty="0" smtClean="0"/>
              <a:t>Where    = Adverb  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915400" cy="5791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Describes a place </a:t>
            </a:r>
            <a:r>
              <a:rPr lang="en-US" altLang="en-US" sz="3000" dirty="0" smtClean="0"/>
              <a:t>(city, country, room, house, etc.)</a:t>
            </a:r>
          </a:p>
          <a:p>
            <a:pPr eaLnBrk="1" hangingPunct="1"/>
            <a:r>
              <a:rPr lang="en-US" altLang="en-US" u="sng" dirty="0" smtClean="0">
                <a:solidFill>
                  <a:srgbClr val="FF0000"/>
                </a:solidFill>
              </a:rPr>
              <a:t>Use in the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object position </a:t>
            </a:r>
            <a:r>
              <a:rPr lang="en-US" altLang="en-US" u="sng" dirty="0" smtClean="0">
                <a:solidFill>
                  <a:srgbClr val="FF0000"/>
                </a:solidFill>
              </a:rPr>
              <a:t>only!!!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The house is big.   He lives </a:t>
            </a:r>
            <a:r>
              <a:rPr lang="en-US" altLang="en-US" b="1" dirty="0" smtClean="0">
                <a:solidFill>
                  <a:srgbClr val="FF0000"/>
                </a:solidFill>
              </a:rPr>
              <a:t>there</a:t>
            </a:r>
            <a:r>
              <a:rPr lang="en-US" altLang="en-US" b="1" dirty="0" smtClean="0"/>
              <a:t> (</a:t>
            </a:r>
            <a:r>
              <a:rPr lang="en-US" altLang="en-US" b="1" dirty="0" smtClean="0">
                <a:solidFill>
                  <a:srgbClr val="0070C0"/>
                </a:solidFill>
              </a:rPr>
              <a:t>in</a:t>
            </a:r>
            <a:r>
              <a:rPr lang="en-US" altLang="en-US" b="1" dirty="0" smtClean="0"/>
              <a:t> the house).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1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u="sng" dirty="0" smtClean="0"/>
              <a:t>4 Ways:</a:t>
            </a:r>
            <a:r>
              <a:rPr lang="en-US" altLang="en-US" b="1" dirty="0" smtClean="0"/>
              <a:t>                 </a:t>
            </a:r>
            <a:r>
              <a:rPr lang="en-US" altLang="en-US" b="1" dirty="0" smtClean="0">
                <a:solidFill>
                  <a:srgbClr val="FF0000"/>
                </a:solidFill>
              </a:rPr>
              <a:t>O        </a:t>
            </a:r>
            <a:r>
              <a:rPr lang="en-US" altLang="en-US" b="1" dirty="0" smtClean="0"/>
              <a:t>S      V</a:t>
            </a:r>
            <a:endParaRPr lang="en-US" altLang="en-US" b="1" u="sng" dirty="0" smtClean="0"/>
          </a:p>
          <a:p>
            <a:pPr marL="514350" indent="-514350" eaLnBrk="1" hangingPunct="1">
              <a:buFont typeface="Wingdings" pitchFamily="2" charset="2"/>
              <a:buAutoNum type="arabicPeriod"/>
            </a:pPr>
            <a:r>
              <a:rPr lang="en-US" altLang="en-US" b="1" dirty="0" smtClean="0">
                <a:solidFill>
                  <a:srgbClr val="00CC00"/>
                </a:solidFill>
              </a:rPr>
              <a:t>The house</a:t>
            </a:r>
            <a:r>
              <a:rPr lang="en-US" altLang="en-US" b="1" dirty="0" smtClean="0"/>
              <a:t>    </a:t>
            </a:r>
            <a:r>
              <a:rPr lang="en-US" altLang="en-US" b="1" i="1" u="sng" dirty="0" smtClean="0">
                <a:solidFill>
                  <a:srgbClr val="FF0000"/>
                </a:solidFill>
              </a:rPr>
              <a:t>where </a:t>
            </a:r>
            <a:r>
              <a:rPr lang="en-US" altLang="en-US" b="1" i="1" u="sng" dirty="0" smtClean="0"/>
              <a:t> he lives</a:t>
            </a:r>
            <a:r>
              <a:rPr lang="en-US" altLang="en-US" b="1" dirty="0" smtClean="0"/>
              <a:t>    </a:t>
            </a:r>
            <a:r>
              <a:rPr lang="en-US" altLang="en-US" b="1" dirty="0" smtClean="0">
                <a:solidFill>
                  <a:srgbClr val="00CC00"/>
                </a:solidFill>
              </a:rPr>
              <a:t>is big</a:t>
            </a:r>
            <a:r>
              <a:rPr lang="en-US" altLang="en-US" b="1" dirty="0" smtClean="0"/>
              <a:t>.   </a:t>
            </a:r>
            <a:r>
              <a:rPr lang="en-US" altLang="en-US" sz="2800" dirty="0" smtClean="0"/>
              <a:t>(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no preposition</a:t>
            </a:r>
            <a:r>
              <a:rPr lang="en-US" altLang="en-US" sz="2800" dirty="0" smtClean="0"/>
              <a:t>)</a:t>
            </a:r>
          </a:p>
          <a:p>
            <a:pPr marL="514350" indent="-514350" eaLnBrk="1" hangingPunct="1">
              <a:buNone/>
            </a:pP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2. </a:t>
            </a:r>
            <a:r>
              <a:rPr lang="en-US" altLang="en-US" b="1" dirty="0" smtClean="0">
                <a:solidFill>
                  <a:srgbClr val="00CC00"/>
                </a:solidFill>
              </a:rPr>
              <a:t>The house</a:t>
            </a:r>
            <a:r>
              <a:rPr lang="en-US" altLang="en-US" b="1" dirty="0" smtClean="0"/>
              <a:t>    </a:t>
            </a:r>
            <a:r>
              <a:rPr lang="en-US" altLang="en-US" b="1" i="1" u="sng" dirty="0" smtClean="0">
                <a:solidFill>
                  <a:srgbClr val="0000FF"/>
                </a:solidFill>
              </a:rPr>
              <a:t>in</a:t>
            </a:r>
            <a:r>
              <a:rPr lang="en-US" altLang="en-US" b="1" i="1" u="sng" dirty="0" smtClean="0"/>
              <a:t>  </a:t>
            </a:r>
            <a:r>
              <a:rPr lang="en-US" altLang="en-US" b="1" i="1" u="sng" dirty="0" smtClean="0">
                <a:solidFill>
                  <a:srgbClr val="FF0000"/>
                </a:solidFill>
              </a:rPr>
              <a:t>which </a:t>
            </a:r>
            <a:r>
              <a:rPr lang="en-US" altLang="en-US" b="1" i="1" u="sng" dirty="0" smtClean="0"/>
              <a:t> he lives</a:t>
            </a:r>
            <a:r>
              <a:rPr lang="en-US" altLang="en-US" b="1" dirty="0" smtClean="0"/>
              <a:t>    </a:t>
            </a:r>
            <a:r>
              <a:rPr lang="en-US" altLang="en-US" b="1" dirty="0" smtClean="0">
                <a:solidFill>
                  <a:srgbClr val="00CC00"/>
                </a:solidFill>
              </a:rPr>
              <a:t>is big</a:t>
            </a:r>
            <a:r>
              <a:rPr lang="en-US" altLang="en-US" b="1" dirty="0" smtClean="0"/>
              <a:t>.  (</a:t>
            </a:r>
            <a:r>
              <a:rPr lang="en-US" altLang="en-US" b="1" strike="sngStrike" dirty="0" smtClean="0"/>
              <a:t>in that</a:t>
            </a:r>
            <a:r>
              <a:rPr lang="en-US" altLang="en-US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3. </a:t>
            </a:r>
            <a:r>
              <a:rPr lang="en-US" altLang="en-US" b="1" dirty="0" smtClean="0">
                <a:solidFill>
                  <a:srgbClr val="00CC00"/>
                </a:solidFill>
              </a:rPr>
              <a:t>The house</a:t>
            </a:r>
            <a:r>
              <a:rPr lang="en-US" altLang="en-US" b="1" dirty="0" smtClean="0"/>
              <a:t>    </a:t>
            </a:r>
            <a:r>
              <a:rPr lang="en-US" altLang="en-US" b="1" i="1" u="sng" dirty="0" smtClean="0">
                <a:solidFill>
                  <a:srgbClr val="FF0000"/>
                </a:solidFill>
              </a:rPr>
              <a:t>that/which</a:t>
            </a:r>
            <a:r>
              <a:rPr lang="en-US" altLang="en-US" b="1" i="1" u="sng" dirty="0" smtClean="0"/>
              <a:t>  he lives  </a:t>
            </a:r>
            <a:r>
              <a:rPr lang="en-US" altLang="en-US" b="1" i="1" u="sng" dirty="0" smtClean="0">
                <a:solidFill>
                  <a:srgbClr val="0000FF"/>
                </a:solidFill>
              </a:rPr>
              <a:t>in</a:t>
            </a:r>
            <a:r>
              <a:rPr lang="en-US" altLang="en-US" b="1" dirty="0" smtClean="0"/>
              <a:t>    </a:t>
            </a:r>
            <a:r>
              <a:rPr lang="en-US" altLang="en-US" b="1" dirty="0" smtClean="0">
                <a:solidFill>
                  <a:srgbClr val="00CC00"/>
                </a:solidFill>
              </a:rPr>
              <a:t>is big</a:t>
            </a:r>
            <a:r>
              <a:rPr lang="en-US" altLang="en-US" b="1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4.</a:t>
            </a:r>
            <a:r>
              <a:rPr lang="en-US" altLang="en-US" b="1" dirty="0" smtClean="0">
                <a:solidFill>
                  <a:srgbClr val="00CC00"/>
                </a:solidFill>
              </a:rPr>
              <a:t> The house</a:t>
            </a:r>
            <a:r>
              <a:rPr lang="en-US" altLang="en-US" b="1" dirty="0" smtClean="0"/>
              <a:t>    </a:t>
            </a:r>
            <a:r>
              <a:rPr lang="en-US" altLang="en-US" b="1" i="1" u="sng" dirty="0" smtClean="0">
                <a:solidFill>
                  <a:srgbClr val="FF0000"/>
                </a:solidFill>
              </a:rPr>
              <a:t>--</a:t>
            </a:r>
            <a:r>
              <a:rPr lang="en-US" altLang="en-US" b="1" i="1" u="sng" dirty="0" smtClean="0"/>
              <a:t>  he lives  </a:t>
            </a:r>
            <a:r>
              <a:rPr lang="en-US" altLang="en-US" b="1" i="1" u="sng" dirty="0" smtClean="0">
                <a:solidFill>
                  <a:srgbClr val="0000FF"/>
                </a:solidFill>
              </a:rPr>
              <a:t>in</a:t>
            </a:r>
            <a:r>
              <a:rPr lang="en-US" altLang="en-US" b="1" dirty="0" smtClean="0"/>
              <a:t>    </a:t>
            </a:r>
            <a:r>
              <a:rPr lang="en-US" altLang="en-US" b="1" dirty="0" smtClean="0">
                <a:solidFill>
                  <a:srgbClr val="00CC00"/>
                </a:solidFill>
              </a:rPr>
              <a:t>is big</a:t>
            </a:r>
            <a:r>
              <a:rPr lang="en-US" altLang="en-US" b="1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200" b="1" dirty="0" smtClean="0"/>
          </a:p>
          <a:p>
            <a:r>
              <a:rPr lang="en-US" altLang="en-US" b="1" dirty="0" smtClean="0">
                <a:solidFill>
                  <a:srgbClr val="0070C0"/>
                </a:solidFill>
              </a:rPr>
              <a:t>preposition</a:t>
            </a:r>
            <a:r>
              <a:rPr lang="en-US" altLang="en-US" b="1" dirty="0" smtClean="0"/>
              <a:t> + which/whom (ONLY!)      </a:t>
            </a:r>
            <a:r>
              <a:rPr lang="en-US" altLang="en-US" sz="3900" b="1" strike="sngStrike" dirty="0" smtClean="0">
                <a:solidFill>
                  <a:srgbClr val="FF0000"/>
                </a:solidFill>
              </a:rPr>
              <a:t>where</a:t>
            </a:r>
          </a:p>
        </p:txBody>
      </p:sp>
      <p:sp>
        <p:nvSpPr>
          <p:cNvPr id="7" name="Oval 6"/>
          <p:cNvSpPr/>
          <p:nvPr/>
        </p:nvSpPr>
        <p:spPr>
          <a:xfrm>
            <a:off x="3657600" y="152400"/>
            <a:ext cx="21336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3048000"/>
            <a:ext cx="2590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3048000"/>
            <a:ext cx="148630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ADVERB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90800" y="4034135"/>
            <a:ext cx="175881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PRONOUN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The city </a:t>
            </a:r>
            <a:r>
              <a:rPr lang="en-US" dirty="0" smtClean="0"/>
              <a:t>was beautiful.  </a:t>
            </a:r>
          </a:p>
          <a:p>
            <a:pPr marL="514350" indent="-514350">
              <a:buNone/>
            </a:pPr>
            <a:r>
              <a:rPr lang="en-US" dirty="0" smtClean="0"/>
              <a:t>      We spent our vacation </a:t>
            </a:r>
            <a:r>
              <a:rPr lang="en-US" u="sng" dirty="0" smtClean="0"/>
              <a:t>there</a:t>
            </a:r>
            <a:r>
              <a:rPr lang="en-US" dirty="0" smtClean="0"/>
              <a:t> (</a:t>
            </a:r>
            <a:r>
              <a:rPr lang="en-US" b="1" dirty="0" smtClean="0"/>
              <a:t>in</a:t>
            </a:r>
            <a:r>
              <a:rPr lang="en-US" dirty="0" smtClean="0"/>
              <a:t> </a:t>
            </a:r>
            <a:r>
              <a:rPr lang="en-US" b="1" dirty="0" smtClean="0"/>
              <a:t>that city</a:t>
            </a:r>
            <a:r>
              <a:rPr lang="en-US" dirty="0" smtClean="0"/>
              <a:t>).</a:t>
            </a:r>
          </a:p>
          <a:p>
            <a:pPr marL="514350" indent="-514350">
              <a:buNone/>
            </a:pPr>
            <a:r>
              <a:rPr lang="en-US" dirty="0" smtClean="0"/>
              <a:t>                           </a:t>
            </a:r>
            <a:r>
              <a:rPr lang="en-US" b="1" dirty="0" smtClean="0">
                <a:solidFill>
                  <a:srgbClr val="7030A0"/>
                </a:solidFill>
              </a:rPr>
              <a:t>O</a:t>
            </a:r>
            <a:r>
              <a:rPr lang="en-US" dirty="0" smtClean="0"/>
              <a:t>       S       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city   </a:t>
            </a:r>
            <a:r>
              <a:rPr lang="en-US" b="1" u="sng" dirty="0" smtClean="0">
                <a:solidFill>
                  <a:srgbClr val="7030A0"/>
                </a:solidFill>
              </a:rPr>
              <a:t>where</a:t>
            </a:r>
            <a:r>
              <a:rPr lang="en-US" u="sng" dirty="0" smtClean="0"/>
              <a:t> we spent our vacation  </a:t>
            </a:r>
            <a:r>
              <a:rPr lang="en-US" dirty="0" smtClean="0"/>
              <a:t>was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city  </a:t>
            </a:r>
            <a:r>
              <a:rPr lang="en-US" b="1" u="sng" dirty="0" smtClean="0">
                <a:solidFill>
                  <a:srgbClr val="7030A0"/>
                </a:solidFill>
              </a:rPr>
              <a:t>in which </a:t>
            </a:r>
            <a:r>
              <a:rPr lang="en-US" u="sng" dirty="0" smtClean="0"/>
              <a:t>we spent our vacation</a:t>
            </a:r>
            <a:r>
              <a:rPr lang="en-US" dirty="0" smtClean="0"/>
              <a:t>  was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city  </a:t>
            </a:r>
            <a:r>
              <a:rPr lang="en-US" b="1" u="sng" dirty="0" smtClean="0">
                <a:solidFill>
                  <a:srgbClr val="7030A0"/>
                </a:solidFill>
              </a:rPr>
              <a:t>which/that</a:t>
            </a:r>
            <a:r>
              <a:rPr lang="en-US" u="sng" dirty="0" smtClean="0"/>
              <a:t> we spent our vacation </a:t>
            </a:r>
            <a:r>
              <a:rPr lang="en-US" b="1" u="sng" dirty="0" smtClean="0">
                <a:solidFill>
                  <a:srgbClr val="7030A0"/>
                </a:solidFill>
              </a:rPr>
              <a:t>in</a:t>
            </a:r>
            <a:r>
              <a:rPr lang="en-US" dirty="0" smtClean="0"/>
              <a:t>  was...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city   </a:t>
            </a:r>
            <a:r>
              <a:rPr lang="en-US" b="1" u="sng" dirty="0" smtClean="0">
                <a:solidFill>
                  <a:srgbClr val="7030A0"/>
                </a:solidFill>
              </a:rPr>
              <a:t>--</a:t>
            </a:r>
            <a:r>
              <a:rPr lang="en-US" u="sng" dirty="0" smtClean="0"/>
              <a:t>  we spent our vacation </a:t>
            </a:r>
            <a:r>
              <a:rPr lang="en-US" b="1" u="sng" dirty="0" smtClean="0">
                <a:solidFill>
                  <a:srgbClr val="7030A0"/>
                </a:solidFill>
              </a:rPr>
              <a:t>in</a:t>
            </a:r>
            <a:r>
              <a:rPr lang="en-US" dirty="0" smtClean="0"/>
              <a:t>  was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city  </a:t>
            </a:r>
            <a:r>
              <a:rPr lang="en-US" b="1" dirty="0" smtClean="0">
                <a:solidFill>
                  <a:srgbClr val="7030A0"/>
                </a:solidFill>
              </a:rPr>
              <a:t>in that </a:t>
            </a:r>
            <a:r>
              <a:rPr lang="en-US" dirty="0" smtClean="0"/>
              <a:t>we spent …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0" y="5867400"/>
            <a:ext cx="1066800" cy="685800"/>
            <a:chOff x="4953000" y="5410200"/>
            <a:chExt cx="7620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 rot="20628506">
            <a:off x="685800" y="3048000"/>
            <a:ext cx="148630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ADVERB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9619614">
            <a:off x="354610" y="4311134"/>
            <a:ext cx="1963999" cy="830997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OBJECT</a:t>
            </a:r>
          </a:p>
          <a:p>
            <a:r>
              <a:rPr lang="en-US" sz="2400" b="1" u="sng" dirty="0" smtClean="0">
                <a:solidFill>
                  <a:srgbClr val="CC0099"/>
                </a:solidFill>
              </a:rPr>
              <a:t>PRONOUNS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2. That is </a:t>
            </a:r>
            <a:r>
              <a:rPr lang="en-US" b="1" dirty="0" smtClean="0"/>
              <a:t>the restaurant</a:t>
            </a:r>
            <a:r>
              <a:rPr lang="en-US" dirty="0" smtClean="0"/>
              <a:t>.  </a:t>
            </a:r>
          </a:p>
          <a:p>
            <a:pPr marL="514350" indent="-514350">
              <a:buNone/>
            </a:pPr>
            <a:r>
              <a:rPr lang="en-US" dirty="0" smtClean="0"/>
              <a:t>      I will meet you </a:t>
            </a:r>
            <a:r>
              <a:rPr lang="en-US" u="sng" dirty="0" smtClean="0"/>
              <a:t>there</a:t>
            </a:r>
            <a:r>
              <a:rPr lang="en-US" dirty="0" smtClean="0"/>
              <a:t> (</a:t>
            </a:r>
            <a:r>
              <a:rPr lang="en-US" b="1" dirty="0" smtClean="0"/>
              <a:t>at</a:t>
            </a:r>
            <a:r>
              <a:rPr lang="en-US" dirty="0" smtClean="0"/>
              <a:t> </a:t>
            </a:r>
            <a:r>
              <a:rPr lang="en-US" b="1" dirty="0" smtClean="0"/>
              <a:t>that restaurant</a:t>
            </a:r>
            <a:r>
              <a:rPr lang="en-US" dirty="0" smtClean="0"/>
              <a:t>).</a:t>
            </a:r>
          </a:p>
          <a:p>
            <a:pPr marL="514350" indent="-514350"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is the restaurant </a:t>
            </a:r>
            <a:r>
              <a:rPr lang="en-US" b="1" u="sng" dirty="0" smtClean="0">
                <a:solidFill>
                  <a:srgbClr val="7030A0"/>
                </a:solidFill>
              </a:rPr>
              <a:t>where</a:t>
            </a:r>
            <a:r>
              <a:rPr lang="en-US" u="sng" dirty="0" smtClean="0"/>
              <a:t> I will meet you.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is the restaurant </a:t>
            </a:r>
            <a:r>
              <a:rPr lang="en-US" b="1" u="sng" dirty="0" smtClean="0">
                <a:solidFill>
                  <a:srgbClr val="7030A0"/>
                </a:solidFill>
              </a:rPr>
              <a:t>at which </a:t>
            </a:r>
            <a:r>
              <a:rPr lang="en-US" u="sng" dirty="0" smtClean="0"/>
              <a:t>I will meet you.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is the restaurant </a:t>
            </a:r>
            <a:r>
              <a:rPr lang="en-US" b="1" u="sng" dirty="0" smtClean="0">
                <a:solidFill>
                  <a:srgbClr val="7030A0"/>
                </a:solidFill>
              </a:rPr>
              <a:t>which/that/ -- </a:t>
            </a:r>
            <a:r>
              <a:rPr lang="en-US" u="sng" dirty="0" smtClean="0"/>
              <a:t>I will meet you  </a:t>
            </a:r>
            <a:r>
              <a:rPr lang="en-US" b="1" u="sng" dirty="0" smtClean="0">
                <a:solidFill>
                  <a:srgbClr val="7030A0"/>
                </a:solidFill>
              </a:rPr>
              <a:t>at</a:t>
            </a:r>
            <a:r>
              <a:rPr lang="en-US" u="sng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is the restaurant </a:t>
            </a:r>
            <a:r>
              <a:rPr lang="en-US" u="sng" dirty="0" smtClean="0"/>
              <a:t>at that I will met you</a:t>
            </a:r>
            <a:r>
              <a:rPr lang="en-US" dirty="0" smtClean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419600" y="5334000"/>
            <a:ext cx="1219200" cy="685800"/>
            <a:chOff x="4953000" y="5410200"/>
            <a:chExt cx="7620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5638800" y="3124200"/>
            <a:ext cx="2590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53000" y="3733800"/>
            <a:ext cx="3733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4267200"/>
            <a:ext cx="4267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</a:t>
            </a:r>
            <a:r>
              <a:rPr lang="en-US" b="1" u="sng" dirty="0" smtClean="0"/>
              <a:t>adjective clause</a:t>
            </a:r>
            <a:r>
              <a:rPr lang="en-US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5334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</a:rPr>
              <a:t>Adjectives</a:t>
            </a:r>
            <a:r>
              <a:rPr lang="en-US" dirty="0" smtClean="0"/>
              <a:t> describe </a:t>
            </a:r>
            <a:r>
              <a:rPr lang="en-US" b="1" dirty="0" smtClean="0"/>
              <a:t>nouns</a:t>
            </a:r>
            <a:r>
              <a:rPr lang="en-US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00" dirty="0" smtClean="0"/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en-US" dirty="0" smtClean="0"/>
              <a:t>I like  </a:t>
            </a:r>
            <a:r>
              <a:rPr lang="en-US" b="1" i="1" u="sng" dirty="0" smtClean="0">
                <a:solidFill>
                  <a:srgbClr val="7030A0"/>
                </a:solidFill>
              </a:rPr>
              <a:t>kind</a:t>
            </a:r>
            <a:r>
              <a:rPr lang="en-US" dirty="0" smtClean="0"/>
              <a:t>  </a:t>
            </a:r>
            <a:r>
              <a:rPr lang="en-US" b="1" dirty="0" smtClean="0"/>
              <a:t>people</a:t>
            </a:r>
            <a:r>
              <a:rPr lang="en-US" dirty="0" smtClean="0"/>
              <a:t>.   (Short.  Before noun.)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05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1050" dirty="0" smtClean="0"/>
          </a:p>
          <a:p>
            <a:pPr marL="0" indent="0">
              <a:defRPr/>
            </a:pPr>
            <a:r>
              <a:rPr lang="en-US" dirty="0" smtClean="0"/>
              <a:t> What’s a </a:t>
            </a:r>
            <a:r>
              <a:rPr lang="en-US" b="1" dirty="0" smtClean="0"/>
              <a:t>clause</a:t>
            </a:r>
            <a:r>
              <a:rPr lang="en-US" dirty="0" smtClean="0"/>
              <a:t>?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en-US" dirty="0" smtClean="0"/>
              <a:t> Any group of words with </a:t>
            </a:r>
            <a:r>
              <a:rPr lang="en-US" b="1" u="sng" dirty="0" smtClean="0">
                <a:solidFill>
                  <a:srgbClr val="0000FF"/>
                </a:solidFill>
              </a:rPr>
              <a:t>a subject </a:t>
            </a:r>
            <a:r>
              <a:rPr lang="en-US" u="sng" dirty="0" smtClean="0"/>
              <a:t>and </a:t>
            </a:r>
            <a:r>
              <a:rPr lang="en-US" b="1" u="sng" dirty="0" smtClean="0">
                <a:solidFill>
                  <a:srgbClr val="FF0000"/>
                </a:solidFill>
              </a:rPr>
              <a:t>verb</a:t>
            </a:r>
            <a:r>
              <a:rPr lang="en-US" dirty="0" smtClean="0"/>
              <a:t>.</a:t>
            </a:r>
          </a:p>
          <a:p>
            <a:pPr marL="400050" lvl="1" indent="0">
              <a:buFont typeface="Wingdings" pitchFamily="2" charset="2"/>
              <a:buChar char="Ø"/>
              <a:defRPr/>
            </a:pPr>
            <a:endParaRPr lang="en-US" dirty="0"/>
          </a:p>
          <a:p>
            <a:pPr marL="0" indent="0">
              <a:defRPr/>
            </a:pPr>
            <a:r>
              <a:rPr lang="en-US" dirty="0" smtClean="0"/>
              <a:t>  An </a:t>
            </a:r>
            <a:r>
              <a:rPr lang="en-US" u="sng" dirty="0" smtClean="0"/>
              <a:t>adjective clause </a:t>
            </a:r>
            <a:r>
              <a:rPr lang="en-US" dirty="0" smtClean="0"/>
              <a:t>is a group of words (</a:t>
            </a:r>
            <a:r>
              <a:rPr lang="en-US" i="1" dirty="0" smtClean="0">
                <a:solidFill>
                  <a:srgbClr val="FF0000"/>
                </a:solidFill>
              </a:rPr>
              <a:t>with a  	subject and verb</a:t>
            </a:r>
            <a:r>
              <a:rPr lang="en-US" dirty="0" smtClean="0"/>
              <a:t>) that describe a </a:t>
            </a:r>
            <a:r>
              <a:rPr lang="en-US" b="1" dirty="0" smtClean="0"/>
              <a:t>noun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400050" lvl="1" indent="0"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n-US" dirty="0"/>
              <a:t>I like </a:t>
            </a:r>
            <a:r>
              <a:rPr lang="en-US" b="1" dirty="0" smtClean="0"/>
              <a:t>people</a:t>
            </a:r>
            <a:r>
              <a:rPr lang="en-US" dirty="0" smtClean="0"/>
              <a:t>   </a:t>
            </a:r>
            <a:r>
              <a:rPr lang="en-US" b="1" i="1" u="sng" dirty="0">
                <a:solidFill>
                  <a:srgbClr val="7030A0"/>
                </a:solidFill>
              </a:rPr>
              <a:t>who are kind</a:t>
            </a:r>
            <a:r>
              <a:rPr lang="en-US" dirty="0"/>
              <a:t>. </a:t>
            </a:r>
            <a:r>
              <a:rPr lang="en-US" dirty="0" smtClean="0"/>
              <a:t>   (Long.  After noun.)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		</a:t>
            </a:r>
            <a:r>
              <a:rPr lang="en-US" dirty="0" smtClean="0"/>
              <a:t>         s     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Combine:</a:t>
            </a:r>
            <a:r>
              <a:rPr lang="en-US" dirty="0" smtClean="0"/>
              <a:t> Use adverbs &amp;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office </a:t>
            </a:r>
            <a:r>
              <a:rPr lang="en-US" dirty="0" smtClean="0"/>
              <a:t>was busy.  </a:t>
            </a:r>
          </a:p>
          <a:p>
            <a:r>
              <a:rPr lang="en-US" dirty="0" smtClean="0"/>
              <a:t>I work </a:t>
            </a:r>
            <a:r>
              <a:rPr lang="en-US" u="sng" dirty="0" smtClean="0"/>
              <a:t>there</a:t>
            </a:r>
            <a:r>
              <a:rPr lang="en-US" dirty="0" smtClean="0"/>
              <a:t> (</a:t>
            </a:r>
            <a:r>
              <a:rPr lang="en-US" b="1" dirty="0" smtClean="0"/>
              <a:t>in that office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b="1" dirty="0" smtClean="0">
                <a:solidFill>
                  <a:srgbClr val="FF0000"/>
                </a:solidFill>
              </a:rPr>
              <a:t>where</a:t>
            </a:r>
            <a:r>
              <a:rPr lang="en-US" dirty="0" smtClean="0"/>
              <a:t>	(</a:t>
            </a:r>
            <a:r>
              <a:rPr lang="en-US" b="1" dirty="0" smtClean="0">
                <a:solidFill>
                  <a:srgbClr val="0000FF"/>
                </a:solidFill>
              </a:rPr>
              <a:t>in which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That is the </a:t>
            </a:r>
            <a:r>
              <a:rPr lang="en-US" b="1" dirty="0" smtClean="0"/>
              <a:t>box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 keep my jewelry </a:t>
            </a:r>
            <a:r>
              <a:rPr lang="en-US" u="sng" dirty="0" smtClean="0"/>
              <a:t>there</a:t>
            </a:r>
            <a:r>
              <a:rPr lang="en-US" dirty="0" smtClean="0"/>
              <a:t> (</a:t>
            </a:r>
            <a:r>
              <a:rPr lang="en-US" b="1" dirty="0" smtClean="0"/>
              <a:t>in that box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13-6  </a:t>
            </a:r>
            <a:r>
              <a:rPr lang="en-US" altLang="en-US" b="1" dirty="0" smtClean="0"/>
              <a:t>Time:</a:t>
            </a:r>
            <a:r>
              <a:rPr lang="en-US" altLang="en-US" dirty="0" smtClean="0"/>
              <a:t>  </a:t>
            </a:r>
            <a:r>
              <a:rPr lang="en-US" altLang="en-US" b="1" i="1" dirty="0" smtClean="0"/>
              <a:t>When   = Adverb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9436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Describes a time </a:t>
            </a:r>
            <a:r>
              <a:rPr lang="en-US" altLang="en-US" sz="3000" dirty="0" smtClean="0"/>
              <a:t>(year, day, time etc.)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Use in the </a:t>
            </a:r>
            <a:r>
              <a:rPr lang="en-US" altLang="en-US" b="1" dirty="0" smtClean="0">
                <a:solidFill>
                  <a:srgbClr val="FF0000"/>
                </a:solidFill>
              </a:rPr>
              <a:t>object position </a:t>
            </a:r>
            <a:r>
              <a:rPr lang="en-US" altLang="en-US" dirty="0" smtClean="0">
                <a:solidFill>
                  <a:srgbClr val="FF0000"/>
                </a:solidFill>
              </a:rPr>
              <a:t>only!!!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8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I’ll never forget </a:t>
            </a:r>
            <a:r>
              <a:rPr lang="en-US" altLang="en-US" b="1" dirty="0" smtClean="0">
                <a:solidFill>
                  <a:srgbClr val="FF0000"/>
                </a:solidFill>
              </a:rPr>
              <a:t>the day</a:t>
            </a:r>
            <a:r>
              <a:rPr lang="en-US" altLang="en-US" b="1" dirty="0" smtClean="0"/>
              <a:t>.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b="1" dirty="0" smtClean="0"/>
              <a:t>I met you </a:t>
            </a:r>
            <a:r>
              <a:rPr lang="en-US" altLang="en-US" b="1" dirty="0" smtClean="0">
                <a:solidFill>
                  <a:srgbClr val="FF0000"/>
                </a:solidFill>
              </a:rPr>
              <a:t>then</a:t>
            </a:r>
            <a:r>
              <a:rPr lang="en-US" altLang="en-US" b="1" dirty="0" smtClean="0"/>
              <a:t> (</a:t>
            </a:r>
            <a:r>
              <a:rPr lang="en-US" altLang="en-US" b="1" dirty="0" smtClean="0">
                <a:solidFill>
                  <a:srgbClr val="0070C0"/>
                </a:solidFill>
              </a:rPr>
              <a:t>on </a:t>
            </a:r>
            <a:r>
              <a:rPr lang="en-US" altLang="en-US" b="1" dirty="0" smtClean="0"/>
              <a:t>that day).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11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u="sng" dirty="0" smtClean="0"/>
              <a:t>4 Ways:</a:t>
            </a:r>
            <a:r>
              <a:rPr lang="en-US" altLang="en-US" b="1" dirty="0" smtClean="0"/>
              <a:t>                                     </a:t>
            </a:r>
            <a:r>
              <a:rPr lang="en-US" altLang="en-US" b="1" dirty="0" smtClean="0">
                <a:solidFill>
                  <a:srgbClr val="FF0066"/>
                </a:solidFill>
              </a:rPr>
              <a:t>O</a:t>
            </a:r>
            <a:r>
              <a:rPr lang="en-US" altLang="en-US" b="1" dirty="0" smtClean="0"/>
              <a:t>        S   V</a:t>
            </a:r>
            <a:endParaRPr lang="en-US" altLang="en-US" b="1" u="sng" dirty="0" smtClean="0"/>
          </a:p>
          <a:p>
            <a:pPr marL="514350" indent="-514350">
              <a:buAutoNum type="arabicPeriod"/>
            </a:pPr>
            <a:r>
              <a:rPr lang="en-US" dirty="0" smtClean="0"/>
              <a:t>I’ll never forget the day   </a:t>
            </a:r>
            <a:r>
              <a:rPr lang="en-US" b="1" dirty="0" smtClean="0">
                <a:solidFill>
                  <a:srgbClr val="FF00FF"/>
                </a:solidFill>
              </a:rPr>
              <a:t>when</a:t>
            </a:r>
            <a:r>
              <a:rPr lang="en-US" dirty="0" smtClean="0"/>
              <a:t>    I met you.  </a:t>
            </a:r>
            <a:r>
              <a:rPr lang="en-US" sz="2600" dirty="0" smtClean="0"/>
              <a:t>(</a:t>
            </a:r>
            <a:r>
              <a:rPr lang="en-US" sz="2600" b="1" dirty="0" smtClean="0">
                <a:solidFill>
                  <a:srgbClr val="FF0066"/>
                </a:solidFill>
              </a:rPr>
              <a:t>no prep</a:t>
            </a:r>
            <a:r>
              <a:rPr lang="en-US" sz="2600" dirty="0" smtClean="0"/>
              <a:t>)</a:t>
            </a:r>
          </a:p>
          <a:p>
            <a:pPr marL="514350" indent="-514350">
              <a:buAutoNum type="arabicPeriod"/>
            </a:pPr>
            <a:endParaRPr lang="en-US" sz="2600" dirty="0" smtClean="0"/>
          </a:p>
          <a:p>
            <a:pPr>
              <a:buNone/>
            </a:pPr>
            <a:r>
              <a:rPr lang="en-US" dirty="0" smtClean="0"/>
              <a:t>2. I’ll never forget the day   </a:t>
            </a:r>
            <a:r>
              <a:rPr lang="en-US" b="1" u="sng" dirty="0" smtClean="0">
                <a:solidFill>
                  <a:srgbClr val="FF00FF"/>
                </a:solidFill>
              </a:rPr>
              <a:t>on</a:t>
            </a:r>
            <a:r>
              <a:rPr lang="en-US" b="1" dirty="0" smtClean="0">
                <a:solidFill>
                  <a:srgbClr val="FF00FF"/>
                </a:solidFill>
              </a:rPr>
              <a:t> which</a:t>
            </a:r>
            <a:r>
              <a:rPr lang="en-US" dirty="0" smtClean="0"/>
              <a:t>    I met you.</a:t>
            </a:r>
          </a:p>
          <a:p>
            <a:pPr>
              <a:buNone/>
            </a:pPr>
            <a:r>
              <a:rPr lang="en-US" dirty="0" smtClean="0"/>
              <a:t>3. I’ll never forget the day   </a:t>
            </a:r>
            <a:r>
              <a:rPr lang="en-US" b="1" dirty="0" smtClean="0">
                <a:solidFill>
                  <a:srgbClr val="FF00FF"/>
                </a:solidFill>
              </a:rPr>
              <a:t>that</a:t>
            </a:r>
            <a:r>
              <a:rPr lang="en-US" dirty="0" smtClean="0"/>
              <a:t>    I met you. </a:t>
            </a:r>
            <a:r>
              <a:rPr lang="en-US" sz="2600" dirty="0" smtClean="0"/>
              <a:t>(</a:t>
            </a:r>
            <a:r>
              <a:rPr lang="en-US" sz="2600" b="1" dirty="0" smtClean="0">
                <a:solidFill>
                  <a:srgbClr val="CC0099"/>
                </a:solidFill>
              </a:rPr>
              <a:t>no prep</a:t>
            </a:r>
            <a:r>
              <a:rPr lang="en-US" sz="2600" dirty="0" smtClean="0"/>
              <a:t>)</a:t>
            </a:r>
          </a:p>
          <a:p>
            <a:pPr>
              <a:buNone/>
            </a:pPr>
            <a:r>
              <a:rPr lang="en-US" dirty="0" smtClean="0"/>
              <a:t>4. I’ll never forget the day   </a:t>
            </a:r>
            <a:r>
              <a:rPr lang="en-US" b="1" dirty="0" smtClean="0">
                <a:solidFill>
                  <a:srgbClr val="FF00FF"/>
                </a:solidFill>
              </a:rPr>
              <a:t>--</a:t>
            </a:r>
            <a:r>
              <a:rPr lang="en-US" dirty="0" smtClean="0"/>
              <a:t>    I met you. </a:t>
            </a:r>
            <a:r>
              <a:rPr lang="en-US" sz="2600" dirty="0" smtClean="0"/>
              <a:t>(</a:t>
            </a:r>
            <a:r>
              <a:rPr lang="en-US" sz="2600" b="1" dirty="0" smtClean="0">
                <a:solidFill>
                  <a:srgbClr val="CC0099"/>
                </a:solidFill>
              </a:rPr>
              <a:t>no prep</a:t>
            </a:r>
            <a:r>
              <a:rPr lang="en-US" sz="2600" dirty="0" smtClean="0"/>
              <a:t>)</a:t>
            </a:r>
          </a:p>
        </p:txBody>
      </p:sp>
      <p:sp>
        <p:nvSpPr>
          <p:cNvPr id="4" name="Oval 3"/>
          <p:cNvSpPr/>
          <p:nvPr/>
        </p:nvSpPr>
        <p:spPr>
          <a:xfrm>
            <a:off x="3810000" y="76200"/>
            <a:ext cx="1828800" cy="838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67200" y="3505200"/>
            <a:ext cx="2590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279744">
            <a:off x="1066800" y="4267200"/>
            <a:ext cx="1486304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ADVERB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9827490">
            <a:off x="990600" y="5715000"/>
            <a:ext cx="175881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CC0099"/>
                </a:solidFill>
              </a:rPr>
              <a:t>PRONOUN</a:t>
            </a:r>
            <a:endParaRPr lang="en-US" sz="2400" b="1" u="sng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Monday is </a:t>
            </a:r>
            <a:r>
              <a:rPr lang="en-US" b="1" dirty="0" smtClean="0">
                <a:solidFill>
                  <a:srgbClr val="FF0066"/>
                </a:solidFill>
              </a:rPr>
              <a:t>the day</a:t>
            </a:r>
            <a:r>
              <a:rPr lang="en-US" dirty="0" smtClean="0"/>
              <a:t>.  They will come </a:t>
            </a:r>
            <a:r>
              <a:rPr lang="en-US" b="1" dirty="0" smtClean="0">
                <a:solidFill>
                  <a:srgbClr val="FF0066"/>
                </a:solidFill>
              </a:rPr>
              <a:t>then </a:t>
            </a:r>
            <a:r>
              <a:rPr lang="en-US" dirty="0" smtClean="0"/>
              <a:t>/ </a:t>
            </a:r>
            <a:r>
              <a:rPr lang="en-US" b="1" dirty="0" smtClean="0"/>
              <a:t>on</a:t>
            </a:r>
            <a:r>
              <a:rPr lang="en-US" dirty="0" smtClean="0"/>
              <a:t> that day.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7:05 is </a:t>
            </a:r>
            <a:r>
              <a:rPr lang="en-US" b="1" dirty="0" smtClean="0">
                <a:solidFill>
                  <a:srgbClr val="FF0066"/>
                </a:solidFill>
              </a:rPr>
              <a:t>the time</a:t>
            </a:r>
            <a:r>
              <a:rPr lang="en-US" dirty="0" smtClean="0"/>
              <a:t>.  My plane arrives </a:t>
            </a:r>
            <a:r>
              <a:rPr lang="en-US" b="1" dirty="0" smtClean="0">
                <a:solidFill>
                  <a:srgbClr val="FF0066"/>
                </a:solidFill>
              </a:rPr>
              <a:t>then </a:t>
            </a:r>
            <a:r>
              <a:rPr lang="en-US" b="1" dirty="0" smtClean="0"/>
              <a:t>/ at</a:t>
            </a:r>
            <a:r>
              <a:rPr lang="en-US" dirty="0" smtClean="0"/>
              <a:t> that time.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July is </a:t>
            </a:r>
            <a:r>
              <a:rPr lang="en-US" b="1" dirty="0" smtClean="0">
                <a:solidFill>
                  <a:srgbClr val="FF0066"/>
                </a:solidFill>
              </a:rPr>
              <a:t>the month</a:t>
            </a:r>
            <a:r>
              <a:rPr lang="en-US" dirty="0" smtClean="0"/>
              <a:t>.  The weather is usually the hottest </a:t>
            </a:r>
            <a:r>
              <a:rPr lang="en-US" b="1" dirty="0" smtClean="0">
                <a:solidFill>
                  <a:srgbClr val="FF0066"/>
                </a:solidFill>
              </a:rPr>
              <a:t>then</a:t>
            </a:r>
            <a:r>
              <a:rPr lang="en-US" dirty="0" smtClean="0"/>
              <a:t> / </a:t>
            </a:r>
            <a:r>
              <a:rPr lang="en-US" b="1" dirty="0" smtClean="0"/>
              <a:t>in</a:t>
            </a:r>
            <a:r>
              <a:rPr lang="en-US" dirty="0" smtClean="0"/>
              <a:t> that month.</a:t>
            </a:r>
          </a:p>
          <a:p>
            <a:pPr marL="514350" indent="-514350">
              <a:buNone/>
            </a:pPr>
            <a:endParaRPr lang="en-US" sz="1500" dirty="0" smtClean="0"/>
          </a:p>
          <a:p>
            <a:pPr marL="514350" indent="-514350">
              <a:buNone/>
            </a:pPr>
            <a:r>
              <a:rPr lang="en-US" b="1" dirty="0" smtClean="0"/>
              <a:t>Homework:  Do Exercise 27, p.281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sz="3400" dirty="0" smtClean="0"/>
              <a:t>13-7</a:t>
            </a:r>
            <a:r>
              <a:rPr lang="en-US" altLang="en-US" sz="3400" b="1" dirty="0" smtClean="0"/>
              <a:t> Adjective Clauses Describe</a:t>
            </a:r>
            <a:r>
              <a:rPr lang="en-US" altLang="en-US" sz="3400" dirty="0" smtClean="0"/>
              <a:t> </a:t>
            </a:r>
            <a:r>
              <a:rPr lang="en-US" altLang="en-US" sz="3400" b="1" dirty="0" smtClean="0">
                <a:solidFill>
                  <a:srgbClr val="00CC00"/>
                </a:solidFill>
              </a:rPr>
              <a:t>Pronouns, </a:t>
            </a:r>
            <a:r>
              <a:rPr lang="en-US" altLang="en-US" sz="3400" b="1" dirty="0" smtClean="0"/>
              <a:t>too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2800" dirty="0" smtClean="0"/>
              <a:t>I like to eat </a:t>
            </a:r>
            <a:r>
              <a:rPr lang="en-US" altLang="en-US" sz="2800" b="1" dirty="0" smtClean="0"/>
              <a:t>food</a:t>
            </a:r>
            <a:r>
              <a:rPr lang="en-US" altLang="en-US" sz="2800" dirty="0" smtClean="0"/>
              <a:t>   </a:t>
            </a:r>
            <a:r>
              <a:rPr lang="en-US" altLang="en-US" sz="2800" b="1" i="1" u="sng" dirty="0" smtClean="0">
                <a:solidFill>
                  <a:srgbClr val="7030A0"/>
                </a:solidFill>
              </a:rPr>
              <a:t>that</a:t>
            </a:r>
            <a:r>
              <a:rPr lang="en-US" altLang="en-US" sz="2800" i="1" u="sng" dirty="0" smtClean="0"/>
              <a:t> is spicy</a:t>
            </a:r>
            <a:r>
              <a:rPr lang="en-US" altLang="en-US" sz="2800" dirty="0" smtClean="0"/>
              <a:t>.      (food = noun)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2800" dirty="0" smtClean="0"/>
              <a:t>I like to eat </a:t>
            </a:r>
            <a:r>
              <a:rPr lang="en-US" altLang="en-US" sz="2800" b="1" dirty="0" smtClean="0"/>
              <a:t>anything  </a:t>
            </a:r>
            <a:r>
              <a:rPr lang="en-US" altLang="en-US" sz="2800" b="1" i="1" u="sng" dirty="0" smtClean="0">
                <a:solidFill>
                  <a:srgbClr val="7030A0"/>
                </a:solidFill>
              </a:rPr>
              <a:t>that</a:t>
            </a:r>
            <a:r>
              <a:rPr lang="en-US" altLang="en-US" sz="2800" i="1" u="sng" dirty="0" smtClean="0"/>
              <a:t> is spicy</a:t>
            </a:r>
            <a:r>
              <a:rPr lang="en-US" altLang="en-US" sz="2800" dirty="0" smtClean="0"/>
              <a:t>.   (anything = pronoun)</a:t>
            </a:r>
          </a:p>
          <a:p>
            <a:pPr>
              <a:lnSpc>
                <a:spcPct val="80000"/>
              </a:lnSpc>
              <a:buNone/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en-US" sz="2800" b="1" u="sng" dirty="0" smtClean="0">
                <a:solidFill>
                  <a:srgbClr val="00B050"/>
                </a:solidFill>
              </a:rPr>
              <a:t>Pronouns: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00CC00"/>
                </a:solidFill>
              </a:rPr>
              <a:t>Anyone   </a:t>
            </a:r>
            <a:r>
              <a:rPr lang="en-US" altLang="en-US" sz="2800" dirty="0" smtClean="0">
                <a:solidFill>
                  <a:srgbClr val="00CC00"/>
                </a:solidFill>
              </a:rPr>
              <a:t>(singular)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dirty="0" smtClean="0"/>
              <a:t>		</a:t>
            </a:r>
            <a:r>
              <a:rPr lang="en-US" altLang="en-US" sz="2800" b="1" i="1" dirty="0" smtClean="0"/>
              <a:t>Anyone [ </a:t>
            </a:r>
            <a:r>
              <a:rPr lang="en-US" altLang="en-US" sz="2800" b="1" i="1" u="sng" dirty="0" smtClean="0"/>
              <a:t>who wants to come</a:t>
            </a:r>
            <a:r>
              <a:rPr lang="en-US" altLang="en-US" sz="2800" b="1" i="1" dirty="0" smtClean="0"/>
              <a:t> ] is welcome.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00CC00"/>
                </a:solidFill>
              </a:rPr>
              <a:t>Anything    </a:t>
            </a:r>
            <a:r>
              <a:rPr lang="en-US" altLang="en-US" sz="2800" dirty="0" smtClean="0">
                <a:solidFill>
                  <a:srgbClr val="00CC00"/>
                </a:solidFill>
              </a:rPr>
              <a:t>(singular)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i="1" dirty="0" smtClean="0"/>
              <a:t>		I will eat anything [ </a:t>
            </a:r>
            <a:r>
              <a:rPr lang="en-US" altLang="en-US" sz="2800" b="1" i="1" u="sng" dirty="0" smtClean="0"/>
              <a:t>that is not too spicy ]</a:t>
            </a:r>
            <a:r>
              <a:rPr lang="en-US" altLang="en-US" sz="2800" b="1" i="1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00CC00"/>
                </a:solidFill>
              </a:rPr>
              <a:t>The one    </a:t>
            </a:r>
            <a:r>
              <a:rPr lang="en-US" altLang="en-US" sz="2800" dirty="0" smtClean="0">
                <a:solidFill>
                  <a:srgbClr val="00CC00"/>
                </a:solidFill>
              </a:rPr>
              <a:t>(singular)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i="1" dirty="0" smtClean="0"/>
              <a:t>		You’re the one [ </a:t>
            </a:r>
            <a:r>
              <a:rPr lang="en-US" altLang="en-US" sz="2800" b="1" i="1" u="sng" dirty="0" smtClean="0"/>
              <a:t>that I’m looking for ]</a:t>
            </a:r>
            <a:r>
              <a:rPr lang="en-US" altLang="en-US" sz="2800" b="1" i="1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00CC00"/>
                </a:solidFill>
              </a:rPr>
              <a:t>Those   </a:t>
            </a:r>
            <a:r>
              <a:rPr lang="en-US" altLang="en-US" sz="2800" dirty="0" smtClean="0">
                <a:solidFill>
                  <a:srgbClr val="00CC00"/>
                </a:solidFill>
              </a:rPr>
              <a:t>(plural)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800" b="1" i="1" dirty="0" smtClean="0"/>
              <a:t>		Those [ </a:t>
            </a:r>
            <a:r>
              <a:rPr lang="en-US" altLang="en-US" sz="2800" b="1" i="1" u="sng" dirty="0" smtClean="0"/>
              <a:t>who won the contest</a:t>
            </a:r>
            <a:r>
              <a:rPr lang="en-US" altLang="en-US" sz="2800" b="1" i="1" dirty="0" smtClean="0"/>
              <a:t>  ] get prizes.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 smtClean="0"/>
              <a:t>More:  </a:t>
            </a:r>
            <a:r>
              <a:rPr lang="en-US" altLang="en-US" sz="3000" b="1" dirty="0" smtClean="0">
                <a:solidFill>
                  <a:srgbClr val="CC0099"/>
                </a:solidFill>
              </a:rPr>
              <a:t>Everything, something, anybody, someone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8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19200" y="3276600"/>
            <a:ext cx="6477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4038600"/>
            <a:ext cx="6324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4800600"/>
            <a:ext cx="6019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5562600"/>
            <a:ext cx="624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05000" y="1600200"/>
            <a:ext cx="15240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609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More pronouns:  </a:t>
            </a:r>
          </a:p>
          <a:p>
            <a:r>
              <a:rPr lang="en-US" b="1" dirty="0" smtClean="0"/>
              <a:t>the only one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 went to a party last night.  Mohammed was </a:t>
            </a:r>
            <a:r>
              <a:rPr lang="en-US" b="1" dirty="0" smtClean="0">
                <a:solidFill>
                  <a:srgbClr val="FF0066"/>
                </a:solidFill>
              </a:rPr>
              <a:t>the only one</a:t>
            </a:r>
            <a:r>
              <a:rPr lang="en-US" dirty="0" smtClean="0"/>
              <a:t> [ </a:t>
            </a:r>
            <a:r>
              <a:rPr lang="en-US" i="1" dirty="0" smtClean="0"/>
              <a:t>I knew there </a:t>
            </a:r>
            <a:r>
              <a:rPr lang="en-US" dirty="0" smtClean="0"/>
              <a:t>].  </a:t>
            </a:r>
          </a:p>
          <a:p>
            <a:r>
              <a:rPr lang="en-US" b="1" dirty="0" smtClean="0"/>
              <a:t>those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Scholarships are available for </a:t>
            </a:r>
            <a:r>
              <a:rPr lang="en-US" b="1" dirty="0" smtClean="0">
                <a:solidFill>
                  <a:srgbClr val="FF00FF"/>
                </a:solidFill>
              </a:rPr>
              <a:t>those</a:t>
            </a:r>
            <a:r>
              <a:rPr lang="en-US" dirty="0" smtClean="0"/>
              <a:t>  [ </a:t>
            </a:r>
            <a:r>
              <a:rPr lang="en-US" i="1" dirty="0" smtClean="0"/>
              <a:t>who need financial help </a:t>
            </a:r>
            <a:r>
              <a:rPr lang="en-US" dirty="0" smtClean="0"/>
              <a:t>]. 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Adjective clauses </a:t>
            </a:r>
            <a:r>
              <a:rPr lang="en-US" b="1" u="sng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usually describe personal pronouns:  </a:t>
            </a:r>
            <a:r>
              <a:rPr lang="en-US" b="1" i="1" dirty="0" smtClean="0"/>
              <a:t>I, you, he, she, it, we, they</a:t>
            </a:r>
          </a:p>
          <a:p>
            <a:r>
              <a:rPr lang="en-US" b="1" dirty="0" smtClean="0"/>
              <a:t>I</a:t>
            </a:r>
            <a:r>
              <a:rPr lang="en-US" dirty="0" smtClean="0"/>
              <a:t>   [</a:t>
            </a:r>
            <a:r>
              <a:rPr lang="en-US" b="1" i="1" dirty="0" smtClean="0">
                <a:solidFill>
                  <a:srgbClr val="FF00FF"/>
                </a:solidFill>
              </a:rPr>
              <a:t>who am a student here</a:t>
            </a:r>
            <a:r>
              <a:rPr lang="en-US" dirty="0" smtClean="0"/>
              <a:t>]</a:t>
            </a:r>
            <a:r>
              <a:rPr lang="en-US" b="1" i="1" dirty="0" smtClean="0"/>
              <a:t> </a:t>
            </a:r>
            <a:r>
              <a:rPr lang="en-US" dirty="0" smtClean="0"/>
              <a:t>come </a:t>
            </a:r>
            <a:r>
              <a:rPr lang="en-US" smtClean="0"/>
              <a:t>from </a:t>
            </a:r>
            <a:r>
              <a:rPr lang="en-US" smtClean="0"/>
              <a:t>Japan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5715000"/>
            <a:ext cx="5334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86200" y="5105400"/>
            <a:ext cx="50292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447800" y="5867400"/>
            <a:ext cx="3581400" cy="533400"/>
            <a:chOff x="4953000" y="5410200"/>
            <a:chExt cx="762000" cy="6858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4953000" y="5410200"/>
              <a:ext cx="762000" cy="609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029200" y="5410200"/>
              <a:ext cx="685800" cy="6858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638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80000"/>
              </a:lnSpc>
              <a:buAutoNum type="arabicPeriod"/>
            </a:pPr>
            <a:r>
              <a:rPr lang="en-US" dirty="0" smtClean="0"/>
              <a:t>I can’t help you. Ask Jackie.  </a:t>
            </a:r>
          </a:p>
          <a:p>
            <a:pPr marL="514350" indent="-514350">
              <a:lnSpc>
                <a:spcPct val="80000"/>
              </a:lnSpc>
              <a:buNone/>
            </a:pPr>
            <a:r>
              <a:rPr lang="en-US" dirty="0" smtClean="0"/>
              <a:t>	She’s </a:t>
            </a:r>
            <a:r>
              <a:rPr lang="en-US" b="1" dirty="0" smtClean="0"/>
              <a:t>the only one</a:t>
            </a:r>
            <a:r>
              <a:rPr lang="en-US" dirty="0" smtClean="0"/>
              <a:t>… </a:t>
            </a:r>
            <a:r>
              <a:rPr lang="en-US" b="1" i="1" dirty="0" smtClean="0">
                <a:solidFill>
                  <a:srgbClr val="FF0066"/>
                </a:solidFill>
              </a:rPr>
              <a:t>who knows the answer.</a:t>
            </a:r>
          </a:p>
          <a:p>
            <a:pPr marL="514350" indent="-514350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2. I have a question.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There is </a:t>
            </a:r>
            <a:r>
              <a:rPr lang="en-US" b="1" dirty="0" smtClean="0"/>
              <a:t>something </a:t>
            </a:r>
            <a:r>
              <a:rPr lang="en-US" dirty="0" smtClean="0"/>
              <a:t>…  </a:t>
            </a:r>
            <a:r>
              <a:rPr lang="en-US" b="1" dirty="0" smtClean="0"/>
              <a:t>--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66"/>
                </a:solidFill>
              </a:rPr>
              <a:t>I want to ask you.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3. He can’t trust anyone.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There’s </a:t>
            </a:r>
            <a:r>
              <a:rPr lang="en-US" b="1" dirty="0" smtClean="0"/>
              <a:t>no one </a:t>
            </a:r>
            <a:r>
              <a:rPr lang="en-US" dirty="0" smtClean="0"/>
              <a:t>…  </a:t>
            </a:r>
            <a:r>
              <a:rPr lang="en-US" b="1" dirty="0" smtClean="0"/>
              <a:t>--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66"/>
                </a:solidFill>
              </a:rPr>
              <a:t>he can trust.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4. I cannot help her.  There’s </a:t>
            </a:r>
            <a:r>
              <a:rPr lang="en-US" b="1" dirty="0" smtClean="0"/>
              <a:t>nothing  that I </a:t>
            </a:r>
            <a:r>
              <a:rPr lang="en-US" dirty="0" smtClean="0"/>
              <a:t>…  </a:t>
            </a:r>
            <a:r>
              <a:rPr lang="en-US" b="1" dirty="0" smtClean="0">
                <a:solidFill>
                  <a:srgbClr val="FF0066"/>
                </a:solidFill>
              </a:rPr>
              <a:t>can do.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5. I know </a:t>
            </a:r>
            <a:r>
              <a:rPr lang="en-US" b="1" dirty="0" smtClean="0"/>
              <a:t>someone </a:t>
            </a:r>
            <a:r>
              <a:rPr lang="en-US" dirty="0" smtClean="0"/>
              <a:t>… </a:t>
            </a:r>
            <a:r>
              <a:rPr lang="en-US" b="1" dirty="0" smtClean="0">
                <a:solidFill>
                  <a:srgbClr val="FF0066"/>
                </a:solidFill>
              </a:rPr>
              <a:t>who can</a:t>
            </a:r>
            <a:r>
              <a:rPr lang="en-US" dirty="0" smtClean="0"/>
              <a:t> ____________ .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6. What was </a:t>
            </a:r>
            <a:r>
              <a:rPr lang="en-US" dirty="0" err="1" smtClean="0"/>
              <a:t>Maling</a:t>
            </a:r>
            <a:r>
              <a:rPr lang="en-US" dirty="0" smtClean="0"/>
              <a:t> talking about?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I didn’t understand </a:t>
            </a:r>
            <a:r>
              <a:rPr lang="en-US" b="1" dirty="0" smtClean="0"/>
              <a:t>anything </a:t>
            </a:r>
            <a:r>
              <a:rPr lang="en-US" dirty="0" smtClean="0"/>
              <a:t>…  </a:t>
            </a:r>
            <a:r>
              <a:rPr lang="en-US" b="1" dirty="0" smtClean="0">
                <a:solidFill>
                  <a:srgbClr val="FF0066"/>
                </a:solidFill>
              </a:rPr>
              <a:t>that </a:t>
            </a:r>
            <a:r>
              <a:rPr lang="en-US" b="1" dirty="0" err="1" smtClean="0">
                <a:solidFill>
                  <a:srgbClr val="FF0066"/>
                </a:solidFill>
              </a:rPr>
              <a:t>Maling</a:t>
            </a:r>
            <a:r>
              <a:rPr lang="en-US" b="1" dirty="0" smtClean="0">
                <a:solidFill>
                  <a:srgbClr val="FF0066"/>
                </a:solidFill>
              </a:rPr>
              <a:t> said.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038600" y="2667000"/>
            <a:ext cx="403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3733800"/>
            <a:ext cx="4038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696200" y="4419600"/>
            <a:ext cx="1219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6096000"/>
            <a:ext cx="28194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7. I listen to </a:t>
            </a:r>
            <a:r>
              <a:rPr lang="en-US" b="1" dirty="0" smtClean="0"/>
              <a:t>everything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8. You shouldn’t believe </a:t>
            </a:r>
            <a:r>
              <a:rPr lang="en-US" b="1" dirty="0" smtClean="0"/>
              <a:t>everything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9. All of the students are sitting.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The teacher is </a:t>
            </a:r>
            <a:r>
              <a:rPr lang="en-US" b="1" dirty="0" smtClean="0"/>
              <a:t>the only one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10. The test we took yesterday was easier than </a:t>
            </a:r>
            <a:r>
              <a:rPr lang="en-US" b="1" dirty="0" smtClean="0"/>
              <a:t>the one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11. The courses I’m taking this term are more difficult than </a:t>
            </a:r>
            <a:r>
              <a:rPr lang="en-US" b="1" dirty="0" smtClean="0"/>
              <a:t>the ones</a:t>
            </a:r>
            <a:r>
              <a:rPr lang="en-US" dirty="0" smtClean="0"/>
              <a:t>…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b="1" dirty="0" smtClean="0"/>
              <a:t>More Practice:  Exercise 32, p.283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Adjective: Short &amp;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I like </a:t>
            </a:r>
            <a:r>
              <a:rPr lang="en-US" sz="4000" i="1" u="sng" dirty="0" smtClean="0"/>
              <a:t>funny</a:t>
            </a:r>
            <a:r>
              <a:rPr lang="en-US" sz="4000" dirty="0" smtClean="0"/>
              <a:t> </a:t>
            </a:r>
            <a:r>
              <a:rPr lang="en-US" sz="4000" b="1" dirty="0" smtClean="0"/>
              <a:t>people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like </a:t>
            </a:r>
            <a:r>
              <a:rPr lang="en-US" sz="4000" b="1" dirty="0" smtClean="0"/>
              <a:t>people</a:t>
            </a:r>
            <a:r>
              <a:rPr lang="en-US" sz="4000" dirty="0" smtClean="0"/>
              <a:t> </a:t>
            </a:r>
            <a:r>
              <a:rPr lang="en-US" sz="4000" i="1" u="sng" dirty="0" smtClean="0"/>
              <a:t>who are funny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like </a:t>
            </a:r>
            <a:r>
              <a:rPr lang="en-US" sz="4000" b="1" dirty="0" smtClean="0"/>
              <a:t>people</a:t>
            </a:r>
            <a:r>
              <a:rPr lang="en-US" sz="4000" dirty="0" smtClean="0"/>
              <a:t> are funny.    </a:t>
            </a:r>
            <a:r>
              <a:rPr lang="en-US" sz="3500" b="1" dirty="0" smtClean="0">
                <a:solidFill>
                  <a:srgbClr val="FF0000"/>
                </a:solidFill>
              </a:rPr>
              <a:t>(missing “who”)</a:t>
            </a:r>
          </a:p>
          <a:p>
            <a:endParaRPr lang="en-US" sz="4000" dirty="0" smtClean="0"/>
          </a:p>
          <a:p>
            <a:r>
              <a:rPr lang="en-US" sz="4000" dirty="0" smtClean="0"/>
              <a:t>I can’t afford </a:t>
            </a:r>
            <a:r>
              <a:rPr lang="en-US" sz="4000" i="1" u="sng" dirty="0" smtClean="0"/>
              <a:t>expensive</a:t>
            </a:r>
            <a:r>
              <a:rPr lang="en-US" sz="4000" dirty="0" smtClean="0"/>
              <a:t> </a:t>
            </a:r>
            <a:r>
              <a:rPr lang="en-US" sz="4000" b="1" dirty="0" smtClean="0"/>
              <a:t>vacations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I can’t afford </a:t>
            </a:r>
            <a:r>
              <a:rPr lang="en-US" sz="4000" b="1" dirty="0" smtClean="0"/>
              <a:t>vacations</a:t>
            </a:r>
            <a:r>
              <a:rPr lang="en-US" sz="4000" dirty="0" smtClean="0"/>
              <a:t> </a:t>
            </a:r>
            <a:r>
              <a:rPr lang="en-US" sz="4000" i="1" u="sng" dirty="0" smtClean="0"/>
              <a:t>which are expensive.</a:t>
            </a:r>
          </a:p>
          <a:p>
            <a:r>
              <a:rPr lang="en-US" sz="4000" dirty="0" smtClean="0"/>
              <a:t>I can’t afford </a:t>
            </a:r>
            <a:r>
              <a:rPr lang="en-US" sz="4000" b="1" dirty="0" smtClean="0"/>
              <a:t>vacations</a:t>
            </a:r>
            <a:r>
              <a:rPr lang="en-US" sz="4000" dirty="0" smtClean="0"/>
              <a:t> </a:t>
            </a:r>
            <a:r>
              <a:rPr lang="en-US" sz="4000" u="sng" dirty="0" smtClean="0"/>
              <a:t>are expensive.</a:t>
            </a:r>
          </a:p>
          <a:p>
            <a:endParaRPr lang="en-US" sz="4000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3124200"/>
            <a:ext cx="533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8600" y="6172200"/>
            <a:ext cx="792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86400" y="2971800"/>
            <a:ext cx="2819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Complete the sentences.</a:t>
            </a:r>
          </a:p>
        </p:txBody>
      </p:sp>
      <p:sp>
        <p:nvSpPr>
          <p:cNvPr id="5123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 smtClean="0"/>
              <a:t>1. I like </a:t>
            </a:r>
            <a:r>
              <a:rPr lang="en-US" altLang="en-US" b="1" dirty="0" smtClean="0"/>
              <a:t>people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who are </a:t>
            </a:r>
            <a:r>
              <a:rPr lang="en-US" altLang="en-US" dirty="0" smtClean="0"/>
              <a:t>____________. </a:t>
            </a:r>
          </a:p>
          <a:p>
            <a:pPr>
              <a:lnSpc>
                <a:spcPct val="150000"/>
              </a:lnSpc>
              <a:buNone/>
            </a:pPr>
            <a:r>
              <a:rPr lang="en-US" altLang="en-US" dirty="0" smtClean="0"/>
              <a:t>2. I don’t like </a:t>
            </a:r>
            <a:r>
              <a:rPr lang="en-US" altLang="en-US" b="1" dirty="0" smtClean="0"/>
              <a:t>people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who are </a:t>
            </a:r>
            <a:r>
              <a:rPr lang="en-US" altLang="en-US" dirty="0" smtClean="0"/>
              <a:t>___________.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 smtClean="0"/>
              <a:t>3. I like </a:t>
            </a:r>
            <a:r>
              <a:rPr lang="en-US" altLang="en-US" b="1" dirty="0" smtClean="0"/>
              <a:t>food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that is </a:t>
            </a:r>
            <a:r>
              <a:rPr lang="en-US" altLang="en-US" dirty="0" smtClean="0"/>
              <a:t>______________.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 smtClean="0"/>
              <a:t>4. I don’t like </a:t>
            </a:r>
            <a:r>
              <a:rPr lang="en-US" altLang="en-US" b="1" dirty="0" smtClean="0"/>
              <a:t>food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that is </a:t>
            </a:r>
            <a:r>
              <a:rPr lang="en-US" altLang="en-US" dirty="0" smtClean="0"/>
              <a:t>__________.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 smtClean="0"/>
              <a:t>5. I like going to </a:t>
            </a:r>
            <a:r>
              <a:rPr lang="en-US" altLang="en-US" b="1" dirty="0" smtClean="0"/>
              <a:t>places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that are </a:t>
            </a:r>
            <a:r>
              <a:rPr lang="en-US" altLang="en-US" dirty="0" smtClean="0"/>
              <a:t>__________.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altLang="en-US" dirty="0" smtClean="0"/>
              <a:t>6. I don’t like </a:t>
            </a:r>
            <a:r>
              <a:rPr lang="en-US" altLang="en-US" b="1" dirty="0" smtClean="0"/>
              <a:t>movies</a:t>
            </a:r>
            <a:r>
              <a:rPr lang="en-US" altLang="en-US" dirty="0" smtClean="0"/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which are </a:t>
            </a:r>
            <a:r>
              <a:rPr lang="en-US" altLang="en-US" dirty="0" smtClean="0"/>
              <a:t>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00FF"/>
                </a:solidFill>
              </a:rPr>
              <a:t>Purpose</a:t>
            </a:r>
            <a:r>
              <a:rPr lang="en-US" dirty="0" smtClean="0"/>
              <a:t> of adjective clauses?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join 2 related sentences into one sentence.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 know </a:t>
            </a:r>
            <a:r>
              <a:rPr lang="en-US" b="1" dirty="0" smtClean="0"/>
              <a:t>a man</a:t>
            </a:r>
            <a:r>
              <a:rPr lang="en-US" dirty="0" smtClean="0"/>
              <a:t>.  </a:t>
            </a:r>
            <a:r>
              <a:rPr lang="en-US" b="1" dirty="0" smtClean="0"/>
              <a:t>He</a:t>
            </a:r>
            <a:r>
              <a:rPr lang="en-US" dirty="0" smtClean="0"/>
              <a:t> lives on a boat.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I know a man </a:t>
            </a:r>
            <a:r>
              <a:rPr lang="en-US" sz="3200" b="1" dirty="0" smtClean="0">
                <a:solidFill>
                  <a:srgbClr val="0000FF"/>
                </a:solidFill>
              </a:rPr>
              <a:t>who</a:t>
            </a:r>
            <a:r>
              <a:rPr lang="en-US" sz="3200" dirty="0" smtClean="0">
                <a:solidFill>
                  <a:srgbClr val="0000FF"/>
                </a:solidFill>
              </a:rPr>
              <a:t> lives on a boat.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 know a man who </a:t>
            </a:r>
            <a:r>
              <a:rPr lang="en-US" sz="3200" strike="sngStrike" dirty="0" smtClean="0">
                <a:solidFill>
                  <a:srgbClr val="FF0000"/>
                </a:solidFill>
              </a:rPr>
              <a:t>he</a:t>
            </a:r>
            <a:r>
              <a:rPr lang="en-US" sz="3200" dirty="0" smtClean="0"/>
              <a:t> lives on a boat.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 go to </a:t>
            </a:r>
            <a:r>
              <a:rPr lang="en-US" b="1" dirty="0" smtClean="0"/>
              <a:t>a school</a:t>
            </a:r>
            <a:r>
              <a:rPr lang="en-US" dirty="0" smtClean="0"/>
              <a:t>.  </a:t>
            </a:r>
            <a:r>
              <a:rPr lang="en-US" b="1" dirty="0" smtClean="0"/>
              <a:t>It</a:t>
            </a:r>
            <a:r>
              <a:rPr lang="en-US" dirty="0" smtClean="0"/>
              <a:t> is in Irvine.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>
                <a:solidFill>
                  <a:srgbClr val="0000FF"/>
                </a:solidFill>
              </a:rPr>
              <a:t>I go to a school </a:t>
            </a:r>
            <a:r>
              <a:rPr lang="en-US" sz="3200" b="1" dirty="0" smtClean="0">
                <a:solidFill>
                  <a:srgbClr val="0000FF"/>
                </a:solidFill>
              </a:rPr>
              <a:t>which</a:t>
            </a:r>
            <a:r>
              <a:rPr lang="en-US" sz="3200" dirty="0" smtClean="0">
                <a:solidFill>
                  <a:srgbClr val="0000FF"/>
                </a:solidFill>
              </a:rPr>
              <a:t> is in Irvine.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I go to a school which </a:t>
            </a:r>
            <a:r>
              <a:rPr lang="en-US" sz="3200" strike="sngStrike" dirty="0" smtClean="0">
                <a:solidFill>
                  <a:srgbClr val="FF0000"/>
                </a:solidFill>
              </a:rPr>
              <a:t>it</a:t>
            </a:r>
            <a:r>
              <a:rPr lang="en-US" sz="3200" dirty="0" smtClean="0"/>
              <a:t> is in Irvine.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Practice:   </a:t>
            </a:r>
            <a:r>
              <a:rPr lang="en-US" b="1" i="1" dirty="0" smtClean="0">
                <a:solidFill>
                  <a:srgbClr val="FF0000"/>
                </a:solidFill>
              </a:rPr>
              <a:t>join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We helped the boy.  He was lost.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i="1" dirty="0" smtClean="0"/>
              <a:t>We helped the boy </a:t>
            </a:r>
            <a:r>
              <a:rPr lang="en-US" i="1" u="sng" dirty="0" smtClean="0"/>
              <a:t>who was lost</a:t>
            </a:r>
            <a:r>
              <a:rPr lang="en-US" i="1" dirty="0" smtClean="0"/>
              <a:t>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I saw someone.  She looks just like you!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i="1" dirty="0" smtClean="0"/>
              <a:t>I saw someone </a:t>
            </a:r>
            <a:r>
              <a:rPr lang="en-US" i="1" u="sng" dirty="0" smtClean="0"/>
              <a:t>who looks just like you</a:t>
            </a:r>
            <a:r>
              <a:rPr lang="en-US" i="1" dirty="0" smtClean="0"/>
              <a:t>!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The girl is happy.  She just got an A+.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i="1" dirty="0" smtClean="0"/>
              <a:t>The girl </a:t>
            </a:r>
            <a:r>
              <a:rPr lang="en-US" i="1" u="sng" dirty="0" smtClean="0"/>
              <a:t>who just go an A+ </a:t>
            </a:r>
            <a:r>
              <a:rPr lang="en-US" i="1" dirty="0" smtClean="0"/>
              <a:t>is happy.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There is a girl in my class.  She speaks 4 languages.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i="1" dirty="0" smtClean="0"/>
              <a:t>There is a girl </a:t>
            </a:r>
            <a:r>
              <a:rPr lang="en-US" i="1" u="sng" dirty="0" smtClean="0"/>
              <a:t>who speaks 4 languages </a:t>
            </a:r>
            <a:r>
              <a:rPr lang="en-US" i="1" dirty="0" smtClean="0"/>
              <a:t>in my class.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700" dirty="0" smtClean="0"/>
              <a:t>13-1 Adjective Clauses –  Subject Pronouns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5791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I know </a:t>
            </a:r>
            <a:r>
              <a:rPr lang="en-US" b="1" dirty="0" smtClean="0"/>
              <a:t>a girl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 </a:t>
            </a:r>
            <a:r>
              <a:rPr lang="en-US" b="1" dirty="0" smtClean="0"/>
              <a:t>The girl </a:t>
            </a:r>
            <a:r>
              <a:rPr lang="en-US" dirty="0" smtClean="0"/>
              <a:t>looks just like you! 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</a:p>
          <a:p>
            <a:pPr algn="ctr">
              <a:buNone/>
              <a:defRPr/>
            </a:pPr>
            <a:endParaRPr lang="en-US" sz="10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b="1" u="sng" dirty="0" smtClean="0">
                <a:solidFill>
                  <a:srgbClr val="FF0000"/>
                </a:solidFill>
              </a:rPr>
              <a:t>Subject pronouns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Who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for people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Which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for things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i="1" dirty="0" smtClean="0"/>
              <a:t>for</a:t>
            </a:r>
            <a:r>
              <a:rPr lang="en-US" dirty="0" smtClean="0"/>
              <a:t> </a:t>
            </a:r>
            <a:r>
              <a:rPr lang="en-US" i="1" dirty="0" smtClean="0"/>
              <a:t>people and things</a:t>
            </a:r>
          </a:p>
          <a:p>
            <a:pPr>
              <a:buNone/>
              <a:defRPr/>
            </a:pPr>
            <a:endParaRPr lang="en-US" dirty="0" smtClean="0"/>
          </a:p>
          <a:p>
            <a:pPr algn="ctr">
              <a:buNone/>
              <a:defRPr/>
            </a:pPr>
            <a:r>
              <a:rPr lang="en-US" sz="3900" dirty="0" smtClean="0"/>
              <a:t>I know </a:t>
            </a:r>
            <a:r>
              <a:rPr lang="en-US" sz="3900" b="1" dirty="0" smtClean="0"/>
              <a:t>a girl </a:t>
            </a:r>
            <a:r>
              <a:rPr lang="en-US" sz="3900" i="1" u="sng" dirty="0" smtClean="0">
                <a:solidFill>
                  <a:srgbClr val="FF0000"/>
                </a:solidFill>
              </a:rPr>
              <a:t>who</a:t>
            </a:r>
            <a:r>
              <a:rPr lang="en-US" sz="3900" i="1" u="sng" dirty="0" smtClean="0"/>
              <a:t> </a:t>
            </a:r>
            <a:r>
              <a:rPr lang="en-US" sz="3900" b="1" i="1" u="sng" dirty="0" smtClean="0">
                <a:solidFill>
                  <a:srgbClr val="00B050"/>
                </a:solidFill>
              </a:rPr>
              <a:t>looks</a:t>
            </a:r>
            <a:r>
              <a:rPr lang="en-US" sz="3900" i="1" u="sng" dirty="0" smtClean="0"/>
              <a:t> just like you</a:t>
            </a:r>
            <a:r>
              <a:rPr lang="en-US" sz="3900" dirty="0" smtClean="0"/>
              <a:t>!</a:t>
            </a:r>
          </a:p>
          <a:p>
            <a:pPr>
              <a:buNone/>
              <a:defRPr/>
            </a:pPr>
            <a:endParaRPr lang="en-US" sz="1100" i="1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10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000" dirty="0" smtClean="0"/>
              <a:t>It is in the </a:t>
            </a:r>
            <a:r>
              <a:rPr lang="en-US" sz="3000" b="1" u="sng" dirty="0" smtClean="0"/>
              <a:t>subject position</a:t>
            </a:r>
            <a:r>
              <a:rPr lang="en-US" sz="30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000" dirty="0" smtClean="0"/>
              <a:t>Make sure the </a:t>
            </a:r>
            <a:r>
              <a:rPr lang="en-US" sz="3000" b="1" u="sng" dirty="0" smtClean="0"/>
              <a:t>verb matches the noun </a:t>
            </a:r>
            <a:r>
              <a:rPr lang="en-US" sz="3000" dirty="0" smtClean="0"/>
              <a:t>being described.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3000" dirty="0" smtClean="0"/>
              <a:t>The adjective clause </a:t>
            </a:r>
            <a:r>
              <a:rPr lang="en-US" sz="3000" b="1" u="sng" dirty="0" smtClean="0"/>
              <a:t>closely follows the noun </a:t>
            </a:r>
            <a:r>
              <a:rPr lang="en-US" sz="3000" dirty="0" smtClean="0"/>
              <a:t>it is describing.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990600"/>
            <a:ext cx="1371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4038600"/>
            <a:ext cx="990600" cy="609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 flipH="1">
            <a:off x="2286000" y="1510926"/>
            <a:ext cx="12676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524000" y="2590800"/>
            <a:ext cx="22860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4400" dirty="0" smtClean="0"/>
              <a:t>Do </a:t>
            </a:r>
            <a:r>
              <a:rPr lang="en-US" sz="4400" b="1" dirty="0" smtClean="0"/>
              <a:t>Exercise 3</a:t>
            </a:r>
            <a:r>
              <a:rPr lang="en-US" sz="4400" dirty="0" smtClean="0"/>
              <a:t>, p.271</a:t>
            </a:r>
          </a:p>
          <a:p>
            <a:pPr marL="514350" indent="-514350">
              <a:buNone/>
            </a:pPr>
            <a:endParaRPr lang="en-US" sz="4400" dirty="0" smtClean="0"/>
          </a:p>
          <a:p>
            <a:pPr marL="514350" indent="-514350">
              <a:buNone/>
            </a:pPr>
            <a:r>
              <a:rPr lang="en-US" sz="4400" dirty="0" smtClean="0"/>
              <a:t>2)</a:t>
            </a:r>
            <a:r>
              <a:rPr lang="en-US" sz="4400" b="1" dirty="0" smtClean="0"/>
              <a:t> Exercise 4</a:t>
            </a:r>
          </a:p>
          <a:p>
            <a:pPr marL="514350" indent="-514350"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1699</Words>
  <Application>Microsoft Office PowerPoint</Application>
  <PresentationFormat>On-screen Show (4:3)</PresentationFormat>
  <Paragraphs>370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Chapter 13: Adjective Clauses</vt:lpstr>
      <vt:lpstr>Adjectives</vt:lpstr>
      <vt:lpstr>What is an adjective clause?</vt:lpstr>
      <vt:lpstr>Adjective: Short &amp; Long</vt:lpstr>
      <vt:lpstr>Complete the sentences.</vt:lpstr>
      <vt:lpstr>Purpose of adjective clauses?</vt:lpstr>
      <vt:lpstr>Practice:   join</vt:lpstr>
      <vt:lpstr>13-1 Adjective Clauses –  Subject Pronouns</vt:lpstr>
      <vt:lpstr>Practice</vt:lpstr>
      <vt:lpstr>What’s the difference?</vt:lpstr>
      <vt:lpstr>13-2 Adjective Clauses – Object pronouns</vt:lpstr>
      <vt:lpstr>The movie which we saw last night  wasn’t good.                         O      S     V</vt:lpstr>
      <vt:lpstr>Combine:</vt:lpstr>
      <vt:lpstr>Combine:</vt:lpstr>
      <vt:lpstr>Review</vt:lpstr>
      <vt:lpstr>13-3 Prepositional Phrases</vt:lpstr>
      <vt:lpstr>Combine:</vt:lpstr>
      <vt:lpstr>Practice</vt:lpstr>
      <vt:lpstr>Homework:</vt:lpstr>
      <vt:lpstr>Review</vt:lpstr>
      <vt:lpstr>Review</vt:lpstr>
      <vt:lpstr>13-4    Possessive:    Whose</vt:lpstr>
      <vt:lpstr>13-4 Possessive: Whose</vt:lpstr>
      <vt:lpstr>Practice:  whose/who’s</vt:lpstr>
      <vt:lpstr>Practice</vt:lpstr>
      <vt:lpstr>Practice</vt:lpstr>
      <vt:lpstr>    13-5  Place:  Where    = Adverb   </vt:lpstr>
      <vt:lpstr>Practice</vt:lpstr>
      <vt:lpstr>Practice</vt:lpstr>
      <vt:lpstr>Combine: Use adverbs &amp; pronouns</vt:lpstr>
      <vt:lpstr>13-6  Time:  When   = Adverb </vt:lpstr>
      <vt:lpstr>Practice</vt:lpstr>
      <vt:lpstr>13-7 Adjective Clauses Describe Pronouns, too</vt:lpstr>
      <vt:lpstr>Slide 34</vt:lpstr>
      <vt:lpstr>Practice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sentences.</dc:title>
  <dc:creator>M</dc:creator>
  <cp:lastModifiedBy>Maling</cp:lastModifiedBy>
  <cp:revision>245</cp:revision>
  <cp:lastPrinted>1601-01-01T00:00:00Z</cp:lastPrinted>
  <dcterms:created xsi:type="dcterms:W3CDTF">2013-11-18T14:41:47Z</dcterms:created>
  <dcterms:modified xsi:type="dcterms:W3CDTF">2015-11-24T18:27:49Z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