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75" r:id="rId3"/>
    <p:sldId id="276" r:id="rId4"/>
    <p:sldId id="277" r:id="rId5"/>
    <p:sldId id="278" r:id="rId6"/>
    <p:sldId id="262" r:id="rId7"/>
    <p:sldId id="261" r:id="rId8"/>
    <p:sldId id="263" r:id="rId9"/>
    <p:sldId id="264" r:id="rId10"/>
    <p:sldId id="265" r:id="rId11"/>
    <p:sldId id="266" r:id="rId12"/>
    <p:sldId id="272" r:id="rId13"/>
    <p:sldId id="267" r:id="rId14"/>
    <p:sldId id="273" r:id="rId15"/>
    <p:sldId id="269" r:id="rId16"/>
    <p:sldId id="268" r:id="rId17"/>
    <p:sldId id="270" r:id="rId18"/>
    <p:sldId id="271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1AF7"/>
    <a:srgbClr val="8C25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F189C6C-0906-405B-B515-2B5B56938BB0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5C9165-3862-4865-8E84-1C767613D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2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12983-1425-4249-AF31-281B4033A543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7DFF-87F8-45D8-8D29-8258B815F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D8CF0-D66C-491B-9F68-12A7E706AC8D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9646F-2FFC-43C1-AE3F-A516E719A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D05D8-3F33-4F48-9ADF-3B2F91A41D5B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75E96-57F6-49B1-A572-23747D29F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E3FC0-3219-46D3-889C-7E635AAFEBCA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7B458-1657-469C-A62D-9F732A15A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2DBBD-5C4C-4FAE-92E0-CB3ED41A2B56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FB9E6-2254-4388-A9A9-DEF7EA7F1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7645C-4EDE-4152-93FB-CFC8B51CD8CE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52475-EA59-4299-ABCC-365B0F4C6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1B82-A5E9-4FC0-9CBA-6541232B6CE5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C17CC-8DC4-4F89-B5D9-9EB260566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97912-0D98-4023-97FE-1D5CCBB77782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00B0D-93F4-4F8F-960E-5ED27E939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2E09A-68D9-43F6-B34E-E1B1987E069C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DD475-BB43-4AFE-95B2-AE60F9426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FF0BF-912C-474F-8730-2D2EBEC59E9B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A9A6A-01DE-4CED-BA94-70AF46FFA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E3B17-3F33-4A1E-9B13-E18F5D0FEAC2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A78D7-2C05-4130-9E22-7DCA822BF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901DD5-60C8-42F8-B974-54782526795C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F8AD89-4E91-45E5-9731-257D6B6E2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Ch.13: Adjective Clauses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Part 3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Charts 9, 10, 11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err="1" smtClean="0"/>
              <a:t>Maling</a:t>
            </a:r>
            <a:r>
              <a:rPr lang="en-US" dirty="0" smtClean="0"/>
              <a:t> Lew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13-11 Reducing Adjective Clauses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Reduce = to take away the </a:t>
            </a:r>
            <a:r>
              <a:rPr lang="en-US" b="1" dirty="0" smtClean="0">
                <a:solidFill>
                  <a:srgbClr val="151AF7"/>
                </a:solidFill>
              </a:rPr>
              <a:t>subject</a:t>
            </a:r>
            <a:r>
              <a:rPr lang="en-US" b="1" dirty="0" smtClean="0"/>
              <a:t> + </a:t>
            </a:r>
            <a:r>
              <a:rPr lang="en-US" b="1" dirty="0" smtClean="0">
                <a:solidFill>
                  <a:srgbClr val="151AF7"/>
                </a:solidFill>
              </a:rPr>
              <a:t>verb</a:t>
            </a:r>
            <a:r>
              <a:rPr lang="en-US" b="1" dirty="0" smtClean="0"/>
              <a:t> </a:t>
            </a:r>
            <a:r>
              <a:rPr lang="en-US" dirty="0" smtClean="0"/>
              <a:t>in the adjective clause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Ann is the woman    </a:t>
            </a:r>
            <a:r>
              <a:rPr lang="en-US" b="1" u="sng" dirty="0" smtClean="0">
                <a:solidFill>
                  <a:srgbClr val="151AF7"/>
                </a:solidFill>
              </a:rPr>
              <a:t>who is </a:t>
            </a:r>
            <a:r>
              <a:rPr lang="en-US" u="sng" dirty="0" smtClean="0">
                <a:solidFill>
                  <a:srgbClr val="151AF7"/>
                </a:solidFill>
              </a:rPr>
              <a:t>crazy about cars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Ann is the woman    </a:t>
            </a:r>
            <a:r>
              <a:rPr lang="en-US" b="1" u="sng" dirty="0" smtClean="0">
                <a:solidFill>
                  <a:srgbClr val="151AF7"/>
                </a:solidFill>
              </a:rPr>
              <a:t>--   --  </a:t>
            </a:r>
            <a:r>
              <a:rPr lang="en-US" u="sng" dirty="0" smtClean="0">
                <a:solidFill>
                  <a:srgbClr val="151AF7"/>
                </a:solidFill>
              </a:rPr>
              <a:t>crazy about cars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4000" dirty="0" smtClean="0"/>
              <a:t>There are </a:t>
            </a:r>
            <a:r>
              <a:rPr lang="en-US" sz="4000" b="1" u="sng" dirty="0" smtClean="0"/>
              <a:t>2 ways</a:t>
            </a:r>
            <a:r>
              <a:rPr lang="en-US" sz="4000" dirty="0" smtClean="0"/>
              <a:t> you can </a:t>
            </a:r>
            <a:r>
              <a:rPr lang="en-US" sz="4000" b="1" u="sng" dirty="0" smtClean="0"/>
              <a:t>reduce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SUBJECT pronouns </a:t>
            </a:r>
            <a:r>
              <a:rPr lang="en-US" sz="4000" dirty="0" smtClean="0"/>
              <a:t>(</a:t>
            </a:r>
            <a:r>
              <a:rPr lang="en-US" sz="4000" i="1" dirty="0" smtClean="0"/>
              <a:t>who, which, that).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86868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4000" b="1" u="sng" dirty="0" smtClean="0"/>
              <a:t>Way #1</a:t>
            </a:r>
            <a:r>
              <a:rPr lang="en-US" sz="4000" b="1" dirty="0" smtClean="0"/>
              <a:t>:</a:t>
            </a:r>
            <a:r>
              <a:rPr lang="en-US" sz="4000" dirty="0" smtClean="0"/>
              <a:t>    If there is a </a:t>
            </a:r>
            <a:r>
              <a:rPr lang="en-US" sz="4000" b="1" dirty="0" smtClean="0">
                <a:solidFill>
                  <a:srgbClr val="FF0000"/>
                </a:solidFill>
              </a:rPr>
              <a:t>be</a:t>
            </a:r>
            <a:r>
              <a:rPr lang="en-US" sz="4000" dirty="0" smtClean="0">
                <a:solidFill>
                  <a:schemeClr val="accent2"/>
                </a:solidFill>
              </a:rPr>
              <a:t> </a:t>
            </a:r>
            <a:r>
              <a:rPr lang="en-US" sz="4000" dirty="0" smtClean="0"/>
              <a:t>verb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4000" dirty="0" smtClean="0"/>
              <a:t>→  </a:t>
            </a:r>
            <a:r>
              <a:rPr lang="en-US" sz="4000" b="1" dirty="0" smtClean="0">
                <a:solidFill>
                  <a:schemeClr val="accent1"/>
                </a:solidFill>
              </a:rPr>
              <a:t>remove the </a:t>
            </a:r>
            <a:r>
              <a:rPr lang="en-US" sz="4000" b="1" dirty="0" smtClean="0">
                <a:solidFill>
                  <a:srgbClr val="002060"/>
                </a:solidFill>
              </a:rPr>
              <a:t>subject</a:t>
            </a:r>
            <a:r>
              <a:rPr lang="en-US" sz="4000" b="1" dirty="0" smtClean="0">
                <a:solidFill>
                  <a:schemeClr val="accent1"/>
                </a:solidFill>
              </a:rPr>
              <a:t> and </a:t>
            </a:r>
            <a:r>
              <a:rPr lang="en-US" sz="4000" b="1" dirty="0" smtClean="0">
                <a:solidFill>
                  <a:srgbClr val="FF0000"/>
                </a:solidFill>
              </a:rPr>
              <a:t>be</a:t>
            </a:r>
            <a:r>
              <a:rPr lang="en-US" sz="4000" b="1" dirty="0" smtClean="0">
                <a:solidFill>
                  <a:schemeClr val="accent1"/>
                </a:solidFill>
              </a:rPr>
              <a:t> verb only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b="1" dirty="0" smtClean="0"/>
              <a:t>The man  </a:t>
            </a:r>
            <a:r>
              <a:rPr lang="en-US" b="1" i="1" u="sng" dirty="0" smtClean="0"/>
              <a:t>who is talking to John</a:t>
            </a:r>
            <a:r>
              <a:rPr lang="en-US" b="1" i="1" dirty="0" smtClean="0"/>
              <a:t>   </a:t>
            </a:r>
            <a:r>
              <a:rPr lang="en-US" b="1" dirty="0" smtClean="0"/>
              <a:t>is from Korea.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b="1" dirty="0" smtClean="0">
                <a:solidFill>
                  <a:srgbClr val="151AF7"/>
                </a:solidFill>
              </a:rPr>
              <a:t>The man   </a:t>
            </a:r>
            <a:r>
              <a:rPr lang="en-US" b="1" u="sng" dirty="0" smtClean="0">
                <a:solidFill>
                  <a:srgbClr val="151AF7"/>
                </a:solidFill>
              </a:rPr>
              <a:t>-- -- talking to John</a:t>
            </a:r>
            <a:r>
              <a:rPr lang="en-US" b="1" dirty="0" smtClean="0">
                <a:solidFill>
                  <a:srgbClr val="151AF7"/>
                </a:solidFill>
              </a:rPr>
              <a:t>       is from Korea.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b="1" dirty="0" smtClean="0"/>
              <a:t>The stories </a:t>
            </a:r>
            <a:r>
              <a:rPr lang="en-US" b="1" u="sng" dirty="0" smtClean="0"/>
              <a:t>which are told in the movie </a:t>
            </a:r>
            <a:r>
              <a:rPr lang="en-US" b="1" dirty="0" smtClean="0"/>
              <a:t>are good.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b="1" dirty="0" smtClean="0">
                <a:solidFill>
                  <a:srgbClr val="151AF7"/>
                </a:solidFill>
              </a:rPr>
              <a:t>The stories   </a:t>
            </a:r>
            <a:r>
              <a:rPr lang="en-US" b="1" u="sng" dirty="0" smtClean="0">
                <a:solidFill>
                  <a:srgbClr val="151AF7"/>
                </a:solidFill>
              </a:rPr>
              <a:t>-- --- told in the movie</a:t>
            </a:r>
            <a:r>
              <a:rPr lang="en-US" b="1" dirty="0" smtClean="0">
                <a:solidFill>
                  <a:srgbClr val="151AF7"/>
                </a:solidFill>
              </a:rPr>
              <a:t>      are good.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dirty="0" smtClean="0">
              <a:solidFill>
                <a:srgbClr val="151AF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sz="3400" b="1" dirty="0" smtClean="0"/>
              <a:t>Harry Potter, which was published in 2002, is my favorite book.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400" dirty="0" smtClean="0"/>
              <a:t> </a:t>
            </a:r>
            <a:r>
              <a:rPr lang="en-US" sz="3400" b="1" dirty="0" smtClean="0">
                <a:solidFill>
                  <a:srgbClr val="151AF7"/>
                </a:solidFill>
              </a:rPr>
              <a:t>Harry Potter  ,  </a:t>
            </a:r>
            <a:r>
              <a:rPr lang="en-US" sz="3400" b="1" strike="sngStrike" dirty="0" smtClean="0">
                <a:solidFill>
                  <a:srgbClr val="151AF7"/>
                </a:solidFill>
              </a:rPr>
              <a:t>which was</a:t>
            </a:r>
            <a:r>
              <a:rPr lang="en-US" sz="3400" b="1" dirty="0" smtClean="0">
                <a:solidFill>
                  <a:srgbClr val="151AF7"/>
                </a:solidFill>
              </a:rPr>
              <a:t>  published in 2002 ,  is my favorite book.</a:t>
            </a:r>
          </a:p>
          <a:p>
            <a:pPr marL="514350" indent="-514350">
              <a:buNone/>
            </a:pPr>
            <a:endParaRPr lang="en-US" sz="3400" dirty="0" smtClean="0"/>
          </a:p>
          <a:p>
            <a:pPr marL="514350" indent="-514350">
              <a:buNone/>
            </a:pPr>
            <a:r>
              <a:rPr lang="en-US" sz="3400" dirty="0" smtClean="0"/>
              <a:t>2) </a:t>
            </a:r>
            <a:r>
              <a:rPr lang="en-US" sz="3400" b="1" dirty="0" smtClean="0"/>
              <a:t>Albert Einstein, who was a great scientist, failed many tests in high school.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400" b="1" dirty="0" smtClean="0">
                <a:solidFill>
                  <a:srgbClr val="151AF7"/>
                </a:solidFill>
              </a:rPr>
              <a:t>Albert Einstein  ,   </a:t>
            </a:r>
            <a:r>
              <a:rPr lang="en-US" sz="3400" b="1" strike="sngStrike" dirty="0" smtClean="0">
                <a:solidFill>
                  <a:srgbClr val="151AF7"/>
                </a:solidFill>
              </a:rPr>
              <a:t>who was</a:t>
            </a:r>
            <a:r>
              <a:rPr lang="en-US" sz="3400" b="1" dirty="0" smtClean="0">
                <a:solidFill>
                  <a:srgbClr val="151AF7"/>
                </a:solidFill>
              </a:rPr>
              <a:t>  a great scientist ,  failed many tests in high school.</a:t>
            </a:r>
            <a:endParaRPr lang="en-US" sz="3400" b="1" dirty="0">
              <a:solidFill>
                <a:srgbClr val="151AF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8392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4000" b="1" u="sng" dirty="0" smtClean="0"/>
              <a:t>Way #2</a:t>
            </a:r>
            <a:r>
              <a:rPr lang="en-US" sz="4000" b="1" dirty="0" smtClean="0"/>
              <a:t>:</a:t>
            </a:r>
            <a:r>
              <a:rPr lang="en-US" sz="4000" dirty="0" smtClean="0"/>
              <a:t>  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4000" dirty="0" smtClean="0"/>
              <a:t>If adjective clause has </a:t>
            </a:r>
            <a:r>
              <a:rPr lang="en-US" sz="4000" b="1" u="sng" dirty="0" smtClean="0"/>
              <a:t>no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chemeClr val="accent2"/>
                </a:solidFill>
              </a:rPr>
              <a:t>be</a:t>
            </a:r>
            <a:r>
              <a:rPr lang="en-US" sz="4000" dirty="0" smtClean="0">
                <a:solidFill>
                  <a:schemeClr val="accent2"/>
                </a:solidFill>
              </a:rPr>
              <a:t> </a:t>
            </a:r>
            <a:r>
              <a:rPr lang="en-US" sz="4000" dirty="0" smtClean="0"/>
              <a:t>verb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4000" b="1" dirty="0" smtClean="0">
                <a:solidFill>
                  <a:schemeClr val="accent1"/>
                </a:solidFill>
              </a:rPr>
              <a:t>  </a:t>
            </a:r>
            <a:r>
              <a:rPr lang="en-US" sz="4000" b="1" dirty="0" smtClean="0"/>
              <a:t>→ </a:t>
            </a:r>
            <a:r>
              <a:rPr lang="en-US" sz="4000" b="1" dirty="0" smtClean="0">
                <a:solidFill>
                  <a:schemeClr val="accent1"/>
                </a:solidFill>
              </a:rPr>
              <a:t>remove the </a:t>
            </a:r>
            <a:r>
              <a:rPr lang="en-US" sz="4000" b="1" dirty="0" smtClean="0">
                <a:solidFill>
                  <a:srgbClr val="002060"/>
                </a:solidFill>
              </a:rPr>
              <a:t>subject</a:t>
            </a:r>
            <a:r>
              <a:rPr lang="en-US" sz="4000" b="1" dirty="0" smtClean="0">
                <a:solidFill>
                  <a:schemeClr val="accent1"/>
                </a:solidFill>
              </a:rPr>
              <a:t> and </a:t>
            </a:r>
            <a:r>
              <a:rPr lang="en-US" sz="4000" b="1" dirty="0" smtClean="0">
                <a:solidFill>
                  <a:srgbClr val="C00000"/>
                </a:solidFill>
              </a:rPr>
              <a:t>change the verb  to  -</a:t>
            </a:r>
            <a:r>
              <a:rPr lang="en-US" sz="4000" b="1" dirty="0" err="1" smtClean="0">
                <a:solidFill>
                  <a:srgbClr val="C00000"/>
                </a:solidFill>
              </a:rPr>
              <a:t>ing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b="1" dirty="0" smtClean="0"/>
              <a:t>Anyone   </a:t>
            </a:r>
            <a:r>
              <a:rPr lang="en-US" b="1" u="sng" dirty="0" smtClean="0"/>
              <a:t>who wants to come</a:t>
            </a:r>
            <a:r>
              <a:rPr lang="en-US" b="1" dirty="0" smtClean="0"/>
              <a:t>   is welcome.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1"/>
                </a:solidFill>
              </a:rPr>
              <a:t> Anyone    </a:t>
            </a:r>
            <a:r>
              <a:rPr lang="en-US" b="1" u="sng" dirty="0" smtClean="0">
                <a:solidFill>
                  <a:schemeClr val="accent1"/>
                </a:solidFill>
              </a:rPr>
              <a:t>-- want</a:t>
            </a:r>
            <a:r>
              <a:rPr lang="en-US" b="1" u="sng" dirty="0" smtClean="0">
                <a:solidFill>
                  <a:srgbClr val="FF0000"/>
                </a:solidFill>
              </a:rPr>
              <a:t>ing</a:t>
            </a:r>
            <a:r>
              <a:rPr lang="en-US" b="1" u="sng" dirty="0" smtClean="0">
                <a:solidFill>
                  <a:schemeClr val="accent1"/>
                </a:solidFill>
              </a:rPr>
              <a:t> to come</a:t>
            </a:r>
            <a:r>
              <a:rPr lang="en-US" b="1" dirty="0" smtClean="0">
                <a:solidFill>
                  <a:schemeClr val="accent1"/>
                </a:solidFill>
              </a:rPr>
              <a:t>   is welcome.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b="1" dirty="0" smtClean="0"/>
              <a:t>Students </a:t>
            </a:r>
            <a:r>
              <a:rPr lang="en-US" b="1" u="sng" dirty="0" smtClean="0"/>
              <a:t>who need help</a:t>
            </a:r>
            <a:r>
              <a:rPr lang="en-US" b="1" dirty="0" smtClean="0"/>
              <a:t> should talk to the teacher.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1"/>
                </a:solidFill>
              </a:rPr>
              <a:t>Students   </a:t>
            </a:r>
            <a:r>
              <a:rPr lang="en-US" b="1" u="sng" dirty="0" smtClean="0">
                <a:solidFill>
                  <a:schemeClr val="accent1"/>
                </a:solidFill>
              </a:rPr>
              <a:t>-- need</a:t>
            </a:r>
            <a:r>
              <a:rPr lang="en-US" b="1" u="sng" dirty="0" smtClean="0">
                <a:solidFill>
                  <a:srgbClr val="FF0000"/>
                </a:solidFill>
              </a:rPr>
              <a:t>ing</a:t>
            </a:r>
            <a:r>
              <a:rPr lang="en-US" b="1" u="sng" dirty="0" smtClean="0">
                <a:solidFill>
                  <a:schemeClr val="accent1"/>
                </a:solidFill>
              </a:rPr>
              <a:t> help</a:t>
            </a:r>
            <a:r>
              <a:rPr lang="en-US" b="1" dirty="0" smtClean="0">
                <a:solidFill>
                  <a:schemeClr val="accent1"/>
                </a:solidFill>
              </a:rPr>
              <a:t>   should talk to the teacher.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1905000" y="3429000"/>
            <a:ext cx="838200" cy="533400"/>
            <a:chOff x="4953000" y="5410200"/>
            <a:chExt cx="762000" cy="6858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953000" y="5410200"/>
              <a:ext cx="762000" cy="609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5029200" y="5410200"/>
              <a:ext cx="685800" cy="685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Oval 5"/>
          <p:cNvSpPr/>
          <p:nvPr/>
        </p:nvSpPr>
        <p:spPr>
          <a:xfrm>
            <a:off x="3505200" y="3352800"/>
            <a:ext cx="3810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05000" y="5105400"/>
            <a:ext cx="838200" cy="533400"/>
            <a:chOff x="4953000" y="5410200"/>
            <a:chExt cx="762000" cy="6858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953000" y="5410200"/>
              <a:ext cx="762000" cy="609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5029200" y="5410200"/>
              <a:ext cx="685800" cy="685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Oval 9"/>
          <p:cNvSpPr/>
          <p:nvPr/>
        </p:nvSpPr>
        <p:spPr>
          <a:xfrm>
            <a:off x="3352800" y="4953000"/>
            <a:ext cx="3810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sz="3400" b="1" dirty="0" smtClean="0"/>
              <a:t>People [</a:t>
            </a:r>
            <a:r>
              <a:rPr lang="en-US" sz="3400" b="1" dirty="0" smtClean="0">
                <a:solidFill>
                  <a:srgbClr val="151AF7"/>
                </a:solidFill>
              </a:rPr>
              <a:t>who visit the </a:t>
            </a:r>
            <a:r>
              <a:rPr lang="en-US" sz="3400" b="1" dirty="0" err="1" smtClean="0">
                <a:solidFill>
                  <a:srgbClr val="151AF7"/>
                </a:solidFill>
              </a:rPr>
              <a:t>Taj</a:t>
            </a:r>
            <a:r>
              <a:rPr lang="en-US" sz="3400" b="1" dirty="0" smtClean="0">
                <a:solidFill>
                  <a:srgbClr val="151AF7"/>
                </a:solidFill>
              </a:rPr>
              <a:t> </a:t>
            </a:r>
            <a:r>
              <a:rPr lang="en-US" sz="3400" b="1" dirty="0" err="1" smtClean="0">
                <a:solidFill>
                  <a:srgbClr val="151AF7"/>
                </a:solidFill>
              </a:rPr>
              <a:t>Mahal</a:t>
            </a:r>
            <a:r>
              <a:rPr lang="en-US" sz="3400" b="1" dirty="0" smtClean="0"/>
              <a:t>] are impressed that a man built it to honor his wife.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400" b="1" dirty="0" smtClean="0"/>
              <a:t>People  [  </a:t>
            </a:r>
            <a:r>
              <a:rPr lang="en-US" sz="3400" b="1" i="1" u="sng" strike="sngStrike" dirty="0" smtClean="0"/>
              <a:t>who</a:t>
            </a:r>
            <a:r>
              <a:rPr lang="en-US" sz="3400" b="1" i="1" u="sng" dirty="0" smtClean="0"/>
              <a:t> visit</a:t>
            </a:r>
            <a:r>
              <a:rPr lang="en-US" sz="3400" b="1" i="1" u="sng" dirty="0" smtClean="0">
                <a:solidFill>
                  <a:srgbClr val="FF0000"/>
                </a:solidFill>
              </a:rPr>
              <a:t>ing</a:t>
            </a:r>
            <a:r>
              <a:rPr lang="en-US" sz="3400" b="1" i="1" u="sng" dirty="0" smtClean="0"/>
              <a:t> the </a:t>
            </a:r>
            <a:r>
              <a:rPr lang="en-US" sz="3400" b="1" i="1" u="sng" dirty="0" err="1" smtClean="0"/>
              <a:t>Taj</a:t>
            </a:r>
            <a:r>
              <a:rPr lang="en-US" sz="3400" b="1" i="1" u="sng" dirty="0" smtClean="0"/>
              <a:t> </a:t>
            </a:r>
            <a:r>
              <a:rPr lang="en-US" sz="3400" b="1" i="1" u="sng" dirty="0" err="1" smtClean="0"/>
              <a:t>Mahal</a:t>
            </a:r>
            <a:r>
              <a:rPr lang="en-US" sz="3400" b="1" i="1" dirty="0" smtClean="0"/>
              <a:t>  </a:t>
            </a:r>
            <a:r>
              <a:rPr lang="en-US" sz="3400" b="1" dirty="0" smtClean="0"/>
              <a:t>]</a:t>
            </a:r>
            <a:r>
              <a:rPr lang="en-US" sz="3400" b="1" i="1" dirty="0" smtClean="0"/>
              <a:t>  </a:t>
            </a:r>
            <a:r>
              <a:rPr lang="en-US" sz="3400" b="1" dirty="0" smtClean="0"/>
              <a:t>are impressed that a man built it to honor his wife.</a:t>
            </a:r>
          </a:p>
          <a:p>
            <a:pPr marL="514350" indent="-514350">
              <a:buNone/>
            </a:pPr>
            <a:endParaRPr lang="en-US" sz="900" dirty="0" smtClean="0"/>
          </a:p>
          <a:p>
            <a:pPr marL="514350" indent="-514350">
              <a:buNone/>
            </a:pPr>
            <a:r>
              <a:rPr lang="en-US" sz="3400" b="1" dirty="0" smtClean="0"/>
              <a:t>2) Many students [</a:t>
            </a:r>
            <a:r>
              <a:rPr lang="en-US" sz="3400" b="1" dirty="0" smtClean="0">
                <a:solidFill>
                  <a:srgbClr val="151AF7"/>
                </a:solidFill>
              </a:rPr>
              <a:t>who apply to Harvard</a:t>
            </a:r>
            <a:r>
              <a:rPr lang="en-US" sz="3400" b="1" dirty="0" smtClean="0"/>
              <a:t>] will be rejected.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400" b="1" dirty="0" smtClean="0"/>
              <a:t>Many students [  </a:t>
            </a:r>
            <a:r>
              <a:rPr lang="en-US" sz="3400" b="1" i="1" u="sng" strike="sngStrike" dirty="0" smtClean="0"/>
              <a:t>who</a:t>
            </a:r>
            <a:r>
              <a:rPr lang="en-US" sz="3400" b="1" i="1" u="sng" dirty="0" smtClean="0"/>
              <a:t> apply</a:t>
            </a:r>
            <a:r>
              <a:rPr lang="en-US" sz="3400" b="1" i="1" u="sng" dirty="0" smtClean="0">
                <a:solidFill>
                  <a:srgbClr val="FF0000"/>
                </a:solidFill>
              </a:rPr>
              <a:t>ing</a:t>
            </a:r>
            <a:r>
              <a:rPr lang="en-US" sz="3400" b="1" i="1" u="sng" dirty="0" smtClean="0"/>
              <a:t> to Harvard</a:t>
            </a:r>
            <a:r>
              <a:rPr lang="en-US" sz="3400" b="1" i="1" dirty="0" smtClean="0"/>
              <a:t>  </a:t>
            </a:r>
            <a:r>
              <a:rPr lang="en-US" sz="3400" b="1" dirty="0" smtClean="0"/>
              <a:t>]</a:t>
            </a:r>
            <a:r>
              <a:rPr lang="en-US" sz="3400" b="1" i="1" u="sng" dirty="0" smtClean="0"/>
              <a:t> </a:t>
            </a:r>
            <a:r>
              <a:rPr lang="en-US" sz="3400" b="1" dirty="0" smtClean="0"/>
              <a:t>will be rejected.</a:t>
            </a:r>
            <a:endParaRPr lang="en-US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Rule: 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152400" y="1066800"/>
            <a:ext cx="8991600" cy="5410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800" b="1" dirty="0" smtClean="0"/>
              <a:t>If the adjective clause has commas, keep the comma.  Do not remove the comma.</a:t>
            </a:r>
          </a:p>
          <a:p>
            <a:pPr eaLnBrk="1" hangingPunct="1">
              <a:buFont typeface="Arial" charset="0"/>
              <a:buNone/>
            </a:pPr>
            <a:endParaRPr lang="en-US" sz="1100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Paris  </a:t>
            </a:r>
            <a:r>
              <a:rPr lang="en-US" b="1" i="1" dirty="0" smtClean="0"/>
              <a:t>, which is the capital of France ,   </a:t>
            </a:r>
            <a:r>
              <a:rPr lang="en-US" dirty="0" smtClean="0"/>
              <a:t>is an exciting city.</a:t>
            </a:r>
            <a:endParaRPr lang="en-US" sz="1000" dirty="0" smtClean="0">
              <a:solidFill>
                <a:schemeClr val="accent1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1"/>
                </a:solidFill>
              </a:rPr>
              <a:t> Paris  , --  --  the capital of France ,  is an exciting city.</a:t>
            </a:r>
          </a:p>
          <a:p>
            <a:pPr eaLnBrk="1" hangingPunct="1">
              <a:buNone/>
            </a:pPr>
            <a:endParaRPr lang="en-US" sz="1000" b="1" dirty="0" smtClean="0">
              <a:solidFill>
                <a:schemeClr val="accent1"/>
              </a:solidFill>
            </a:endParaRPr>
          </a:p>
          <a:p>
            <a:pPr eaLnBrk="1" hangingPunct="1">
              <a:buNone/>
            </a:pPr>
            <a:r>
              <a:rPr lang="en-US" dirty="0" err="1" smtClean="0"/>
              <a:t>Maling</a:t>
            </a:r>
            <a:r>
              <a:rPr lang="en-US" dirty="0" smtClean="0"/>
              <a:t>  </a:t>
            </a:r>
            <a:r>
              <a:rPr lang="en-US" b="1" i="1" dirty="0" smtClean="0"/>
              <a:t>, who is my teacher , </a:t>
            </a:r>
            <a:r>
              <a:rPr lang="en-US" dirty="0" smtClean="0"/>
              <a:t>lives in Irvine.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Maling</a:t>
            </a:r>
            <a:r>
              <a:rPr lang="en-US" b="1" dirty="0" smtClean="0">
                <a:solidFill>
                  <a:srgbClr val="0070C0"/>
                </a:solidFill>
              </a:rPr>
              <a:t>  , -- -- my teacher ,   lives in Irvine.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 Ex. 51  (p.295)  #1-5 only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en-US" smtClean="0"/>
              <a:t>Do you know the woman </a:t>
            </a:r>
            <a:r>
              <a:rPr lang="en-US" u="sng" smtClean="0"/>
              <a:t>coming towards us</a:t>
            </a:r>
            <a:r>
              <a:rPr lang="en-US" smtClean="0"/>
              <a:t>?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US" smtClean="0"/>
              <a:t>The scientists </a:t>
            </a:r>
            <a:r>
              <a:rPr lang="en-US" u="sng" smtClean="0"/>
              <a:t>researching the causes of cancer</a:t>
            </a:r>
            <a:r>
              <a:rPr lang="en-US" smtClean="0"/>
              <a:t> are making progress.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US" smtClean="0"/>
              <a:t>We have an apartment </a:t>
            </a:r>
            <a:r>
              <a:rPr lang="en-US" u="sng" smtClean="0"/>
              <a:t>overlooking the park</a:t>
            </a:r>
            <a:r>
              <a:rPr lang="en-US" smtClean="0"/>
              <a:t>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US" smtClean="0"/>
              <a:t>The photographs </a:t>
            </a:r>
            <a:r>
              <a:rPr lang="en-US" u="sng" smtClean="0"/>
              <a:t>published in the newspaper</a:t>
            </a:r>
            <a:r>
              <a:rPr lang="en-US" smtClean="0"/>
              <a:t> were extraordinary.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US" smtClean="0"/>
              <a:t>The rules </a:t>
            </a:r>
            <a:r>
              <a:rPr lang="en-US" u="sng" smtClean="0"/>
              <a:t>allowing public access to wilderness areas</a:t>
            </a:r>
            <a:r>
              <a:rPr lang="en-US" smtClean="0"/>
              <a:t> need to be reconsidered.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Un-Reduce: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We visited Barcelona, a city in Spain.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We visited Barcelona, </a:t>
            </a:r>
            <a:r>
              <a:rPr lang="en-US" i="1" dirty="0" smtClean="0">
                <a:solidFill>
                  <a:srgbClr val="FF0000"/>
                </a:solidFill>
              </a:rPr>
              <a:t>which is </a:t>
            </a:r>
            <a:r>
              <a:rPr lang="en-US" dirty="0" smtClean="0"/>
              <a:t>a city in Spain.</a:t>
            </a:r>
          </a:p>
          <a:p>
            <a:pPr marL="514350" indent="-514350">
              <a:buNone/>
            </a:pPr>
            <a:r>
              <a:rPr lang="en-US" dirty="0" smtClean="0"/>
              <a:t>2. Any student not wanting to go on the trip should let the teacher know.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Any student </a:t>
            </a:r>
            <a:r>
              <a:rPr lang="en-US" i="1" dirty="0" smtClean="0">
                <a:solidFill>
                  <a:srgbClr val="FF0000"/>
                </a:solidFill>
              </a:rPr>
              <a:t>who does </a:t>
            </a:r>
            <a:r>
              <a:rPr lang="en-US" dirty="0" smtClean="0"/>
              <a:t>not want</a:t>
            </a:r>
            <a:r>
              <a:rPr lang="en-US" strike="sngStrike" dirty="0" smtClean="0"/>
              <a:t>ing</a:t>
            </a:r>
            <a:r>
              <a:rPr lang="en-US" dirty="0" smtClean="0"/>
              <a:t> to go on the trip should let the teacher know.</a:t>
            </a:r>
          </a:p>
          <a:p>
            <a:pPr marL="514350" indent="-514350">
              <a:buNone/>
            </a:pPr>
            <a:r>
              <a:rPr lang="en-US" dirty="0" smtClean="0"/>
              <a:t>3. Be sure to follow the instructions given at the top of the page.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Be sure to follow the instructions </a:t>
            </a:r>
            <a:r>
              <a:rPr lang="en-US" i="1" dirty="0" smtClean="0">
                <a:solidFill>
                  <a:srgbClr val="FF0000"/>
                </a:solidFill>
              </a:rPr>
              <a:t>which are </a:t>
            </a:r>
            <a:r>
              <a:rPr lang="en-US" dirty="0" smtClean="0"/>
              <a:t>given at the top of the page.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Exercise 58, p.299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Test </a:t>
            </a:r>
            <a:r>
              <a:rPr lang="en-US" sz="4000" smtClean="0"/>
              <a:t>on ___________!  </a:t>
            </a:r>
            <a:r>
              <a:rPr lang="en-US" sz="4000" dirty="0" smtClean="0"/>
              <a:t>Study!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4000" dirty="0" smtClean="0"/>
              <a:t>There are many colorful </a:t>
            </a:r>
            <a:r>
              <a:rPr lang="en-US" sz="4000" u="sng" dirty="0" smtClean="0"/>
              <a:t>balloons</a:t>
            </a:r>
            <a:r>
              <a:rPr lang="en-US" sz="4000" dirty="0" smtClean="0"/>
              <a:t> </a:t>
            </a:r>
            <a:r>
              <a:rPr lang="en-US" sz="4400" b="1" dirty="0" smtClean="0"/>
              <a:t>, </a:t>
            </a:r>
          </a:p>
          <a:p>
            <a:pPr lvl="1">
              <a:buNone/>
            </a:pPr>
            <a:r>
              <a:rPr lang="en-US" sz="4000" dirty="0" smtClean="0"/>
              <a:t> 	         four of   </a:t>
            </a:r>
            <a:r>
              <a:rPr lang="en-US" sz="4000" u="sng" dirty="0" smtClean="0"/>
              <a:t>them</a:t>
            </a:r>
            <a:r>
              <a:rPr lang="en-US" sz="4000" dirty="0" smtClean="0"/>
              <a:t>   are purple.</a:t>
            </a:r>
          </a:p>
          <a:p>
            <a:pPr lvl="1">
              <a:buNone/>
            </a:pPr>
            <a:r>
              <a:rPr lang="en-US" sz="4000" dirty="0" smtClean="0"/>
              <a:t>			two of   _____   are yellow.</a:t>
            </a:r>
          </a:p>
          <a:p>
            <a:pPr lvl="1">
              <a:buNone/>
            </a:pPr>
            <a:r>
              <a:rPr lang="en-US" sz="4000" dirty="0" smtClean="0"/>
              <a:t>			three of  _____   are red.</a:t>
            </a:r>
            <a:endParaRPr lang="en-US" sz="4000" dirty="0"/>
          </a:p>
        </p:txBody>
      </p:sp>
      <p:pic>
        <p:nvPicPr>
          <p:cNvPr id="6" name="Picture 5" descr="Colorful-Ballo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0"/>
            <a:ext cx="6324600" cy="35575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86201" y="4114800"/>
            <a:ext cx="1828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which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886200" y="4648200"/>
            <a:ext cx="1295400" cy="533400"/>
            <a:chOff x="4953000" y="5410200"/>
            <a:chExt cx="762000" cy="6858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4953000" y="5410200"/>
              <a:ext cx="762000" cy="609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5029200" y="5410200"/>
              <a:ext cx="685800" cy="685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3886201" y="5221069"/>
            <a:ext cx="1828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which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801" y="5943600"/>
            <a:ext cx="1828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which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600" dirty="0" smtClean="0"/>
              <a:t>There are many </a:t>
            </a:r>
            <a:r>
              <a:rPr lang="en-US" sz="3600" b="1" u="sng" dirty="0" smtClean="0"/>
              <a:t>m &amp; ms</a:t>
            </a:r>
            <a:r>
              <a:rPr lang="en-US" sz="3600" b="1" dirty="0" smtClean="0"/>
              <a:t>  </a:t>
            </a:r>
            <a:r>
              <a:rPr lang="en-US" sz="4000" b="1" dirty="0" smtClean="0">
                <a:solidFill>
                  <a:srgbClr val="FF0000"/>
                </a:solidFill>
              </a:rPr>
              <a:t>,</a:t>
            </a:r>
          </a:p>
          <a:p>
            <a:pPr>
              <a:buNone/>
            </a:pPr>
            <a:r>
              <a:rPr lang="en-US" sz="3600" dirty="0" smtClean="0"/>
              <a:t>			</a:t>
            </a:r>
            <a:r>
              <a:rPr lang="en-US" sz="3600" b="1" dirty="0" smtClean="0"/>
              <a:t>some of  which  </a:t>
            </a:r>
            <a:r>
              <a:rPr lang="en-US" sz="3600" dirty="0" smtClean="0"/>
              <a:t>are blue , </a:t>
            </a:r>
          </a:p>
          <a:p>
            <a:pPr>
              <a:buNone/>
            </a:pPr>
            <a:r>
              <a:rPr lang="en-US" sz="3600" dirty="0" smtClean="0"/>
              <a:t>			</a:t>
            </a:r>
            <a:r>
              <a:rPr lang="en-US" sz="3600" b="1" dirty="0" smtClean="0"/>
              <a:t>many of  which  </a:t>
            </a:r>
            <a:r>
              <a:rPr lang="en-US" sz="3600" dirty="0" smtClean="0"/>
              <a:t>are orange , </a:t>
            </a:r>
          </a:p>
          <a:p>
            <a:pPr>
              <a:buNone/>
            </a:pPr>
            <a:r>
              <a:rPr lang="en-US" sz="3600" dirty="0" smtClean="0"/>
              <a:t>			</a:t>
            </a:r>
            <a:r>
              <a:rPr lang="en-US" sz="3600" b="1" dirty="0" smtClean="0"/>
              <a:t>none of   which  </a:t>
            </a:r>
            <a:r>
              <a:rPr lang="en-US" sz="3600" dirty="0" smtClean="0"/>
              <a:t>are purple ,</a:t>
            </a:r>
          </a:p>
          <a:p>
            <a:pPr>
              <a:buNone/>
            </a:pPr>
            <a:r>
              <a:rPr lang="en-US" sz="3600" dirty="0" smtClean="0"/>
              <a:t>			</a:t>
            </a:r>
            <a:r>
              <a:rPr lang="en-US" sz="3600" b="1" dirty="0" smtClean="0"/>
              <a:t>all  of  which </a:t>
            </a:r>
            <a:r>
              <a:rPr lang="en-US" sz="3600" dirty="0" smtClean="0"/>
              <a:t> are delicious . </a:t>
            </a:r>
            <a:endParaRPr lang="en-US" sz="3600" dirty="0"/>
          </a:p>
        </p:txBody>
      </p:sp>
      <p:pic>
        <p:nvPicPr>
          <p:cNvPr id="4" name="Picture 3" descr="m&amp;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04800"/>
            <a:ext cx="5257800" cy="295643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05200" y="4114800"/>
            <a:ext cx="1828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4724400"/>
            <a:ext cx="1828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5424152"/>
            <a:ext cx="1916806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0" y="6033752"/>
            <a:ext cx="1828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84238"/>
          </a:xfrm>
        </p:spPr>
        <p:txBody>
          <a:bodyPr/>
          <a:lstStyle/>
          <a:p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are </a:t>
            </a:r>
            <a:r>
              <a:rPr lang="en-US" b="1" u="sng" dirty="0" smtClean="0"/>
              <a:t>many people </a:t>
            </a:r>
            <a:r>
              <a:rPr lang="en-US" dirty="0" smtClean="0"/>
              <a:t>in the classroom 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/>
              <a:t>one of   </a:t>
            </a:r>
            <a:r>
              <a:rPr lang="en-US" b="1" u="sng" dirty="0" smtClean="0">
                <a:solidFill>
                  <a:srgbClr val="FF0000"/>
                </a:solidFill>
              </a:rPr>
              <a:t>whom</a:t>
            </a:r>
            <a:r>
              <a:rPr lang="en-US" b="1" dirty="0" smtClean="0"/>
              <a:t>  </a:t>
            </a:r>
            <a:r>
              <a:rPr lang="en-US" dirty="0" smtClean="0"/>
              <a:t>is the teacher 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/>
              <a:t>five of  </a:t>
            </a:r>
            <a:r>
              <a:rPr lang="en-US" b="1" u="sng" dirty="0" smtClean="0">
                <a:solidFill>
                  <a:srgbClr val="FF0000"/>
                </a:solidFill>
              </a:rPr>
              <a:t>whom</a:t>
            </a:r>
            <a:r>
              <a:rPr lang="en-US" b="1" dirty="0" smtClean="0"/>
              <a:t>  </a:t>
            </a:r>
            <a:r>
              <a:rPr lang="en-US" dirty="0" smtClean="0"/>
              <a:t>are students 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/>
              <a:t>several of  </a:t>
            </a:r>
            <a:r>
              <a:rPr lang="en-US" b="1" u="sng" dirty="0" smtClean="0">
                <a:solidFill>
                  <a:srgbClr val="FF0000"/>
                </a:solidFill>
              </a:rPr>
              <a:t>whom</a:t>
            </a:r>
            <a:r>
              <a:rPr lang="en-US" b="1" dirty="0" smtClean="0"/>
              <a:t>  </a:t>
            </a:r>
            <a:r>
              <a:rPr lang="en-US" dirty="0" smtClean="0"/>
              <a:t>are playing music.</a:t>
            </a:r>
            <a:endParaRPr lang="en-US" dirty="0"/>
          </a:p>
        </p:txBody>
      </p:sp>
      <p:pic>
        <p:nvPicPr>
          <p:cNvPr id="4" name="Picture 3" descr="classroo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762000"/>
            <a:ext cx="7141545" cy="3657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52600" y="6248400"/>
            <a:ext cx="1828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13-9 Adjective Clauses with #s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410200"/>
          </a:xfrm>
        </p:spPr>
        <p:txBody>
          <a:bodyPr/>
          <a:lstStyle/>
          <a:p>
            <a:r>
              <a:rPr lang="en-US" b="1" dirty="0" smtClean="0"/>
              <a:t>Things:</a:t>
            </a:r>
            <a:r>
              <a:rPr lang="en-US" dirty="0" smtClean="0"/>
              <a:t>    NOUN </a:t>
            </a:r>
            <a:r>
              <a:rPr lang="en-US" b="1" dirty="0" smtClean="0"/>
              <a:t>,  # of </a:t>
            </a:r>
            <a:r>
              <a:rPr lang="en-US" b="1" dirty="0" smtClean="0">
                <a:solidFill>
                  <a:srgbClr val="FF0000"/>
                </a:solidFill>
              </a:rPr>
              <a:t>which</a:t>
            </a:r>
            <a:r>
              <a:rPr lang="en-US" dirty="0" smtClean="0"/>
              <a:t> …</a:t>
            </a:r>
          </a:p>
          <a:p>
            <a:r>
              <a:rPr lang="en-US" b="1" dirty="0" smtClean="0"/>
              <a:t>People:</a:t>
            </a:r>
            <a:r>
              <a:rPr lang="en-US" dirty="0" smtClean="0"/>
              <a:t>   NOUN </a:t>
            </a:r>
            <a:r>
              <a:rPr lang="en-US" b="1" dirty="0" smtClean="0"/>
              <a:t>,  # of </a:t>
            </a:r>
            <a:r>
              <a:rPr lang="en-US" b="1" dirty="0" smtClean="0">
                <a:solidFill>
                  <a:srgbClr val="151AF7"/>
                </a:solidFill>
              </a:rPr>
              <a:t>whom</a:t>
            </a:r>
            <a:r>
              <a:rPr lang="en-US" b="1" dirty="0" smtClean="0"/>
              <a:t> </a:t>
            </a:r>
            <a:r>
              <a:rPr lang="en-US" dirty="0" smtClean="0"/>
              <a:t>…</a:t>
            </a:r>
          </a:p>
          <a:p>
            <a:r>
              <a:rPr lang="en-US" b="1" dirty="0" smtClean="0"/>
              <a:t>Possessive:   </a:t>
            </a:r>
            <a:r>
              <a:rPr lang="en-US" dirty="0" smtClean="0"/>
              <a:t>NOUN </a:t>
            </a:r>
            <a:r>
              <a:rPr lang="en-US" b="1" dirty="0" smtClean="0"/>
              <a:t>,  # of  </a:t>
            </a:r>
            <a:r>
              <a:rPr lang="en-US" b="1" dirty="0" smtClean="0">
                <a:solidFill>
                  <a:srgbClr val="00B050"/>
                </a:solidFill>
              </a:rPr>
              <a:t>whose + noun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/>
              <a:t> </a:t>
            </a:r>
            <a:r>
              <a:rPr lang="en-US" dirty="0" smtClean="0"/>
              <a:t>…</a:t>
            </a:r>
          </a:p>
          <a:p>
            <a:r>
              <a:rPr lang="en-US" b="1" dirty="0" smtClean="0"/>
              <a:t>Always put </a:t>
            </a:r>
            <a:r>
              <a:rPr lang="en-US" b="1" u="sng" dirty="0" smtClean="0"/>
              <a:t>a comma </a:t>
            </a:r>
            <a:r>
              <a:rPr lang="en-US" b="1" dirty="0" smtClean="0"/>
              <a:t>first!</a:t>
            </a:r>
          </a:p>
          <a:p>
            <a:pPr lvl="1"/>
            <a:r>
              <a:rPr lang="en-US" dirty="0" smtClean="0"/>
              <a:t>There are </a:t>
            </a:r>
            <a:r>
              <a:rPr lang="en-US" u="sng" dirty="0" smtClean="0"/>
              <a:t>10 people</a:t>
            </a:r>
            <a:r>
              <a:rPr lang="en-US" dirty="0" smtClean="0"/>
              <a:t> in my family </a:t>
            </a:r>
            <a:r>
              <a:rPr lang="en-US" b="1" dirty="0" smtClean="0"/>
              <a:t>,</a:t>
            </a:r>
            <a:r>
              <a:rPr lang="en-US" dirty="0" smtClean="0"/>
              <a:t>  </a:t>
            </a:r>
            <a:r>
              <a:rPr lang="en-US" b="1" dirty="0" smtClean="0"/>
              <a:t>half of </a:t>
            </a:r>
            <a:r>
              <a:rPr lang="en-US" b="1" dirty="0" smtClean="0">
                <a:solidFill>
                  <a:srgbClr val="151AF7"/>
                </a:solidFill>
              </a:rPr>
              <a:t>whom</a:t>
            </a:r>
            <a:r>
              <a:rPr lang="en-US" b="1" dirty="0" smtClean="0"/>
              <a:t> </a:t>
            </a:r>
            <a:r>
              <a:rPr lang="en-US" dirty="0" smtClean="0"/>
              <a:t>live in California.</a:t>
            </a:r>
          </a:p>
          <a:p>
            <a:pPr lvl="1"/>
            <a:r>
              <a:rPr lang="en-US" dirty="0" smtClean="0"/>
              <a:t>There are </a:t>
            </a:r>
            <a:r>
              <a:rPr lang="en-US" u="sng" dirty="0" smtClean="0"/>
              <a:t>many places</a:t>
            </a:r>
            <a:r>
              <a:rPr lang="en-US" dirty="0" smtClean="0"/>
              <a:t> I want to visit </a:t>
            </a:r>
            <a:r>
              <a:rPr lang="en-US" b="1" dirty="0" smtClean="0"/>
              <a:t>, one of </a:t>
            </a:r>
            <a:r>
              <a:rPr lang="en-US" b="1" dirty="0" smtClean="0">
                <a:solidFill>
                  <a:srgbClr val="FF0000"/>
                </a:solidFill>
              </a:rPr>
              <a:t>which</a:t>
            </a:r>
            <a:r>
              <a:rPr lang="en-US" b="1" dirty="0" smtClean="0"/>
              <a:t> </a:t>
            </a:r>
            <a:r>
              <a:rPr lang="en-US" dirty="0" smtClean="0"/>
              <a:t>is San Francisco.</a:t>
            </a:r>
          </a:p>
          <a:p>
            <a:pPr lvl="1"/>
            <a:r>
              <a:rPr lang="en-US" dirty="0" smtClean="0"/>
              <a:t>There are </a:t>
            </a:r>
            <a:r>
              <a:rPr lang="en-US" u="sng" dirty="0" smtClean="0"/>
              <a:t>many students</a:t>
            </a:r>
            <a:r>
              <a:rPr lang="en-US" dirty="0" smtClean="0"/>
              <a:t> in this class </a:t>
            </a:r>
            <a:r>
              <a:rPr lang="en-US" b="1" dirty="0" smtClean="0"/>
              <a:t>, some of </a:t>
            </a:r>
            <a:r>
              <a:rPr lang="en-US" b="1" dirty="0" smtClean="0">
                <a:solidFill>
                  <a:srgbClr val="00B050"/>
                </a:solidFill>
              </a:rPr>
              <a:t>whose grades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are very good.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800" dirty="0" smtClean="0"/>
              <a:t>Complete the sentences with a partner.</a:t>
            </a:r>
            <a:endParaRPr lang="en-US" sz="3800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en-US" b="1" dirty="0" smtClean="0">
                <a:solidFill>
                  <a:srgbClr val="8C25A1"/>
                </a:solidFill>
              </a:rPr>
              <a:t>I have many friends, all of… </a:t>
            </a:r>
          </a:p>
          <a:p>
            <a:pPr marL="514350" indent="-514350"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8C25A1"/>
                </a:solidFill>
              </a:rPr>
              <a:t>                                 </a:t>
            </a:r>
            <a:r>
              <a:rPr lang="en-US" b="1" i="1" dirty="0" smtClean="0">
                <a:solidFill>
                  <a:srgbClr val="00B0F0"/>
                </a:solidFill>
              </a:rPr>
              <a:t>whom are similar to me.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8C25A1"/>
                </a:solidFill>
              </a:rPr>
              <a:t>2. There are __ students in this class, some of…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b="1" dirty="0" smtClean="0">
              <a:solidFill>
                <a:srgbClr val="8C25A1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8C25A1"/>
                </a:solidFill>
              </a:rPr>
              <a:t>3. There are many  teachers in this program, several of…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b="1" dirty="0" smtClean="0">
              <a:solidFill>
                <a:srgbClr val="8C25A1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8C25A1"/>
                </a:solidFill>
              </a:rPr>
              <a:t>4. There are many things I want to do during </a:t>
            </a:r>
            <a:r>
              <a:rPr lang="en-US" b="1" smtClean="0">
                <a:solidFill>
                  <a:srgbClr val="8C25A1"/>
                </a:solidFill>
              </a:rPr>
              <a:t>the long break</a:t>
            </a:r>
            <a:r>
              <a:rPr lang="en-US" b="1" dirty="0" smtClean="0">
                <a:solidFill>
                  <a:srgbClr val="8C25A1"/>
                </a:solidFill>
              </a:rPr>
              <a:t>, one of…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smtClean="0"/>
              <a:t>Do Ex. 43 (p. 290) </a:t>
            </a:r>
          </a:p>
        </p:txBody>
      </p:sp>
      <p:sp>
        <p:nvSpPr>
          <p:cNvPr id="19460" name="Rectangle 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dirty="0" smtClean="0"/>
              <a:t>The city has 16 schools</a:t>
            </a:r>
            <a:r>
              <a:rPr lang="en-US" b="1" dirty="0" smtClean="0"/>
              <a:t>, two of which </a:t>
            </a:r>
            <a:r>
              <a:rPr lang="en-US" dirty="0" smtClean="0"/>
              <a:t>are…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dirty="0" smtClean="0"/>
              <a:t>…the orchestra played 2 symphonies</a:t>
            </a:r>
            <a:r>
              <a:rPr lang="en-US" b="1" dirty="0" smtClean="0"/>
              <a:t>, one of which</a:t>
            </a:r>
            <a:r>
              <a:rPr lang="en-US" dirty="0" smtClean="0"/>
              <a:t> was…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dirty="0" smtClean="0"/>
              <a:t>I tried on 6 pairs of shoes</a:t>
            </a:r>
            <a:r>
              <a:rPr lang="en-US" b="1" dirty="0" smtClean="0"/>
              <a:t>, none of which </a:t>
            </a:r>
            <a:r>
              <a:rPr lang="en-US" dirty="0" smtClean="0"/>
              <a:t>I…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dirty="0" smtClean="0"/>
              <a:t>The village has around 200 people</a:t>
            </a:r>
            <a:r>
              <a:rPr lang="en-US" b="1" dirty="0" smtClean="0"/>
              <a:t>, the majority of whom </a:t>
            </a:r>
            <a:r>
              <a:rPr lang="en-US" dirty="0" smtClean="0"/>
              <a:t>are farmers.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dirty="0" smtClean="0"/>
              <a:t>…has 5 employees</a:t>
            </a:r>
            <a:r>
              <a:rPr lang="en-US" b="1" dirty="0" smtClean="0"/>
              <a:t>, all of whom </a:t>
            </a:r>
            <a:r>
              <a:rPr lang="en-US" dirty="0" smtClean="0"/>
              <a:t>are…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dirty="0" smtClean="0"/>
              <a:t>After the riot, over 100 people</a:t>
            </a:r>
            <a:r>
              <a:rPr lang="en-US" b="1" dirty="0" smtClean="0"/>
              <a:t>, many of whom </a:t>
            </a:r>
            <a:r>
              <a:rPr lang="en-US" dirty="0" smtClean="0"/>
              <a:t>had been…, were taken to the hospital.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dirty="0" smtClean="0"/>
              <a:t>13-10 </a:t>
            </a:r>
            <a:r>
              <a:rPr lang="en-US" sz="3600" dirty="0" err="1" smtClean="0"/>
              <a:t>Adj</a:t>
            </a:r>
            <a:r>
              <a:rPr lang="en-US" sz="3600" dirty="0" smtClean="0"/>
              <a:t> Clauses can describe </a:t>
            </a:r>
            <a:br>
              <a:rPr lang="en-US" sz="3600" dirty="0" smtClean="0"/>
            </a:br>
            <a:r>
              <a:rPr lang="en-US" sz="3600" dirty="0" smtClean="0"/>
              <a:t>                                    </a:t>
            </a:r>
            <a:r>
              <a:rPr lang="en-US" sz="3600" b="1" dirty="0" smtClean="0"/>
              <a:t>a whole sentence,</a:t>
            </a:r>
            <a:r>
              <a:rPr lang="en-US" sz="3600" dirty="0" smtClean="0"/>
              <a:t> too!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Tom was late.    </a:t>
            </a:r>
            <a:r>
              <a:rPr lang="en-US" b="1" u="sng" dirty="0" smtClean="0">
                <a:solidFill>
                  <a:srgbClr val="FF0000"/>
                </a:solidFill>
              </a:rPr>
              <a:t>That</a:t>
            </a:r>
            <a:r>
              <a:rPr lang="en-US" dirty="0" smtClean="0"/>
              <a:t> really surprised me.</a:t>
            </a:r>
          </a:p>
          <a:p>
            <a:pPr eaLnBrk="1" hangingPunct="1">
              <a:lnSpc>
                <a:spcPct val="90000"/>
              </a:lnSpc>
            </a:pPr>
            <a:r>
              <a:rPr lang="en-US" b="1" u="sng" dirty="0" smtClean="0"/>
              <a:t>Tom was late</a:t>
            </a:r>
            <a:r>
              <a:rPr lang="en-US" b="1" dirty="0" smtClean="0"/>
              <a:t>   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/>
              <a:t> </a:t>
            </a:r>
            <a:r>
              <a:rPr lang="en-US" b="1" i="1" u="sng" dirty="0" smtClean="0">
                <a:solidFill>
                  <a:srgbClr val="151AF7"/>
                </a:solidFill>
              </a:rPr>
              <a:t>which</a:t>
            </a:r>
            <a:r>
              <a:rPr lang="en-US" b="1" i="1" dirty="0" smtClean="0"/>
              <a:t> really surprised me</a:t>
            </a:r>
            <a:r>
              <a:rPr lang="en-US" b="1" dirty="0" smtClean="0"/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1200" b="1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Some students cheated on the test. 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It</a:t>
            </a:r>
            <a:r>
              <a:rPr lang="en-US" dirty="0" smtClean="0"/>
              <a:t> made </a:t>
            </a:r>
            <a:r>
              <a:rPr lang="en-US" dirty="0" err="1" smtClean="0"/>
              <a:t>Maling</a:t>
            </a:r>
            <a:r>
              <a:rPr lang="en-US" dirty="0" smtClean="0"/>
              <a:t> very sad.</a:t>
            </a:r>
          </a:p>
          <a:p>
            <a:pPr eaLnBrk="1" hangingPunct="1">
              <a:lnSpc>
                <a:spcPct val="90000"/>
              </a:lnSpc>
            </a:pPr>
            <a:r>
              <a:rPr lang="en-US" b="1" u="sng" dirty="0" smtClean="0"/>
              <a:t>Some students cheated on the test</a:t>
            </a:r>
            <a:r>
              <a:rPr lang="en-US" b="1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,</a:t>
            </a:r>
            <a:r>
              <a:rPr lang="en-US" b="1" dirty="0" smtClean="0"/>
              <a:t> </a:t>
            </a:r>
            <a:r>
              <a:rPr lang="en-US" b="1" i="1" u="sng" dirty="0" smtClean="0">
                <a:solidFill>
                  <a:srgbClr val="151AF7"/>
                </a:solidFill>
              </a:rPr>
              <a:t>which</a:t>
            </a:r>
            <a:r>
              <a:rPr lang="en-US" b="1" i="1" dirty="0" smtClean="0">
                <a:solidFill>
                  <a:schemeClr val="accent1"/>
                </a:solidFill>
              </a:rPr>
              <a:t> </a:t>
            </a:r>
            <a:r>
              <a:rPr lang="en-US" b="1" i="1" dirty="0" smtClean="0"/>
              <a:t>made </a:t>
            </a:r>
            <a:r>
              <a:rPr lang="en-US" b="1" i="1" dirty="0" err="1" smtClean="0"/>
              <a:t>Maling</a:t>
            </a:r>
            <a:r>
              <a:rPr lang="en-US" b="1" i="1" dirty="0" smtClean="0"/>
              <a:t> very sad.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b="1" i="1" dirty="0" smtClean="0">
                <a:solidFill>
                  <a:srgbClr val="151AF7"/>
                </a:solidFill>
              </a:rPr>
              <a:t>		</a:t>
            </a:r>
            <a:r>
              <a:rPr lang="en-US" b="1" i="1" u="sng" dirty="0" smtClean="0">
                <a:solidFill>
                  <a:srgbClr val="151AF7"/>
                </a:solidFill>
              </a:rPr>
              <a:t>RULES: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à"/>
            </a:pPr>
            <a:r>
              <a:rPr lang="en-US" b="1" i="1" dirty="0" smtClean="0">
                <a:solidFill>
                  <a:srgbClr val="151AF7"/>
                </a:solidFill>
                <a:sym typeface="Wingdings" pitchFamily="2" charset="2"/>
              </a:rPr>
              <a:t> </a:t>
            </a:r>
            <a:r>
              <a:rPr lang="en-US" sz="2800" b="1" i="1" dirty="0" smtClean="0">
                <a:solidFill>
                  <a:srgbClr val="151AF7"/>
                </a:solidFill>
                <a:sym typeface="Wingdings" pitchFamily="2" charset="2"/>
              </a:rPr>
              <a:t>Use only “which”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à"/>
            </a:pPr>
            <a:r>
              <a:rPr lang="en-US" sz="2800" b="1" i="1" dirty="0" smtClean="0">
                <a:solidFill>
                  <a:srgbClr val="151AF7"/>
                </a:solidFill>
              </a:rPr>
              <a:t> Use a comma.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à"/>
            </a:pPr>
            <a:r>
              <a:rPr lang="en-US" sz="2800" b="1" i="1" dirty="0" smtClean="0">
                <a:solidFill>
                  <a:srgbClr val="151AF7"/>
                </a:solidFill>
              </a:rPr>
              <a:t> </a:t>
            </a:r>
            <a:r>
              <a:rPr lang="en-US" sz="2800" b="1" i="1" dirty="0" err="1" smtClean="0">
                <a:solidFill>
                  <a:srgbClr val="151AF7"/>
                </a:solidFill>
              </a:rPr>
              <a:t>Adj</a:t>
            </a:r>
            <a:r>
              <a:rPr lang="en-US" sz="2800" b="1" i="1" dirty="0" smtClean="0">
                <a:solidFill>
                  <a:srgbClr val="151AF7"/>
                </a:solidFill>
              </a:rPr>
              <a:t> clause goes at the end of sentence.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i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Combine sentences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dirty="0" smtClean="0"/>
              <a:t>1. Judy lost her job.  That didn’t surprise me.</a:t>
            </a:r>
          </a:p>
          <a:p>
            <a:pPr eaLnBrk="1" hangingPunct="1"/>
            <a:r>
              <a:rPr lang="en-US" b="1" i="1" dirty="0" smtClean="0">
                <a:solidFill>
                  <a:srgbClr val="151AF7"/>
                </a:solidFill>
              </a:rPr>
              <a:t>Judy lost her job, which didn’t surprise me.</a:t>
            </a:r>
          </a:p>
          <a:p>
            <a:pPr eaLnBrk="1" hangingPunct="1">
              <a:buFont typeface="Arial" charset="0"/>
              <a:buNone/>
            </a:pPr>
            <a:r>
              <a:rPr lang="en-US" b="1" dirty="0" smtClean="0"/>
              <a:t>2. She didn’t do her homework.  That didn’t surprise the teacher.</a:t>
            </a:r>
          </a:p>
          <a:p>
            <a:pPr eaLnBrk="1" hangingPunct="1"/>
            <a:r>
              <a:rPr lang="en-US" b="1" i="1" dirty="0" smtClean="0">
                <a:solidFill>
                  <a:srgbClr val="151AF7"/>
                </a:solidFill>
              </a:rPr>
              <a:t>She didn’t do her homework, which didn’t surprise the teacher</a:t>
            </a:r>
            <a:r>
              <a:rPr lang="en-US" b="1" dirty="0" smtClean="0">
                <a:solidFill>
                  <a:srgbClr val="151AF7"/>
                </a:solidFill>
              </a:rPr>
              <a:t>.</a:t>
            </a:r>
          </a:p>
          <a:p>
            <a:pPr eaLnBrk="1" hangingPunct="1">
              <a:buFont typeface="Arial" charset="0"/>
              <a:buNone/>
            </a:pPr>
            <a:r>
              <a:rPr lang="en-US" b="1" dirty="0" smtClean="0"/>
              <a:t>3. Her boss fired her.  That made her angry.</a:t>
            </a:r>
          </a:p>
          <a:p>
            <a:pPr eaLnBrk="1" hangingPunct="1"/>
            <a:r>
              <a:rPr lang="en-US" b="1" i="1" dirty="0" smtClean="0">
                <a:solidFill>
                  <a:srgbClr val="151AF7"/>
                </a:solidFill>
              </a:rPr>
              <a:t>Her boss fired her, which made her angry.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938</Words>
  <Application>Microsoft Office PowerPoint</Application>
  <PresentationFormat>On-screen Show (4:3)</PresentationFormat>
  <Paragraphs>135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Ch.13: Adjective Clauses </vt:lpstr>
      <vt:lpstr>PowerPoint Presentation</vt:lpstr>
      <vt:lpstr>PowerPoint Presentation</vt:lpstr>
      <vt:lpstr>people</vt:lpstr>
      <vt:lpstr>13-9 Adjective Clauses with #s</vt:lpstr>
      <vt:lpstr>Complete the sentences with a partner.</vt:lpstr>
      <vt:lpstr>Do Ex. 43 (p. 290) </vt:lpstr>
      <vt:lpstr>13-10 Adj Clauses can describe                                      a whole sentence, too!</vt:lpstr>
      <vt:lpstr>Combine sentences</vt:lpstr>
      <vt:lpstr>13-11 Reducing Adjective Clauses</vt:lpstr>
      <vt:lpstr>PowerPoint Presentation</vt:lpstr>
      <vt:lpstr>Practice:</vt:lpstr>
      <vt:lpstr>PowerPoint Presentation</vt:lpstr>
      <vt:lpstr>Practice:</vt:lpstr>
      <vt:lpstr>Rule: </vt:lpstr>
      <vt:lpstr>Do Ex. 51  (p.295)  #1-5 only</vt:lpstr>
      <vt:lpstr>Un-Reduce: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 Clauses</dc:title>
  <dc:creator>Emily Ellis</dc:creator>
  <cp:lastModifiedBy>unexinstructor</cp:lastModifiedBy>
  <cp:revision>61</cp:revision>
  <dcterms:created xsi:type="dcterms:W3CDTF">2013-08-30T15:43:00Z</dcterms:created>
  <dcterms:modified xsi:type="dcterms:W3CDTF">2015-11-25T23:29:53Z</dcterms:modified>
</cp:coreProperties>
</file>