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69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8" r:id="rId16"/>
    <p:sldId id="268" r:id="rId17"/>
    <p:sldId id="271" r:id="rId18"/>
    <p:sldId id="272" r:id="rId19"/>
    <p:sldId id="282" r:id="rId20"/>
    <p:sldId id="279" r:id="rId21"/>
    <p:sldId id="278" r:id="rId22"/>
    <p:sldId id="287" r:id="rId23"/>
    <p:sldId id="273" r:id="rId24"/>
    <p:sldId id="274" r:id="rId25"/>
    <p:sldId id="275" r:id="rId26"/>
    <p:sldId id="276" r:id="rId27"/>
    <p:sldId id="277" r:id="rId28"/>
    <p:sldId id="280" r:id="rId29"/>
    <p:sldId id="281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20CE-6958-416A-86AD-FE4138F0A2C8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82317-DABD-4483-8C4E-D3D468D41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ereR0CViM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br>
              <a:rPr lang="en-US" dirty="0" smtClean="0"/>
            </a:br>
            <a:r>
              <a:rPr lang="en-US" dirty="0" smtClean="0"/>
              <a:t>for Short Stories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RW6</a:t>
            </a:r>
          </a:p>
          <a:p>
            <a:r>
              <a:rPr lang="en-US" dirty="0" err="1" smtClean="0"/>
              <a:t>Maling</a:t>
            </a:r>
            <a:r>
              <a:rPr lang="en-US" dirty="0" smtClean="0"/>
              <a:t> Lew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Giving human qualities to things that are not human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leaves danced in the wind.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old house appeared depressed</a:t>
            </a:r>
            <a:r>
              <a:rPr lang="en-US" dirty="0" smtClean="0"/>
              <a:t>. 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 smtClean="0"/>
              <a:t>She </a:t>
            </a:r>
            <a:r>
              <a:rPr lang="en-US" dirty="0"/>
              <a:t>did not realize that </a:t>
            </a:r>
            <a:r>
              <a:rPr lang="en-US" dirty="0" smtClean="0"/>
              <a:t>death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was knocking at her door.</a:t>
            </a:r>
          </a:p>
          <a:p>
            <a:endParaRPr lang="en-US" dirty="0"/>
          </a:p>
        </p:txBody>
      </p:sp>
      <p:pic>
        <p:nvPicPr>
          <p:cNvPr id="4" name="Picture 3" descr="leaves danc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641029"/>
            <a:ext cx="3200400" cy="2000250"/>
          </a:xfrm>
          <a:prstGeom prst="rect">
            <a:avLst/>
          </a:prstGeom>
        </p:spPr>
      </p:pic>
      <p:pic>
        <p:nvPicPr>
          <p:cNvPr id="5" name="Picture 4" descr="grim reap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3269" y="3962400"/>
            <a:ext cx="251073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Personification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cold winter took her frail life.</a:t>
            </a:r>
          </a:p>
          <a:p>
            <a:r>
              <a:rPr lang="en-US" dirty="0" smtClean="0"/>
              <a:t>Death is watching you while you are smoking.</a:t>
            </a:r>
          </a:p>
          <a:p>
            <a:r>
              <a:rPr lang="en-US" dirty="0" smtClean="0"/>
              <a:t>The wind gives you a hand when you are running.</a:t>
            </a:r>
          </a:p>
          <a:p>
            <a:r>
              <a:rPr lang="en-US" dirty="0" smtClean="0"/>
              <a:t>The phone ran away from my hands.</a:t>
            </a:r>
          </a:p>
          <a:p>
            <a:r>
              <a:rPr lang="en-US" dirty="0" smtClean="0"/>
              <a:t>Time slipped away.</a:t>
            </a:r>
          </a:p>
          <a:p>
            <a:r>
              <a:rPr lang="en-US" dirty="0" smtClean="0"/>
              <a:t>The tornado sacked the city.</a:t>
            </a:r>
          </a:p>
          <a:p>
            <a:r>
              <a:rPr lang="en-US" dirty="0" smtClean="0"/>
              <a:t>The flower is smiling at me.</a:t>
            </a:r>
          </a:p>
          <a:p>
            <a:r>
              <a:rPr lang="en-US" dirty="0" smtClean="0"/>
              <a:t>Luck always fights 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Hyperbole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An overstatement or exaggeration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Examples:</a:t>
            </a:r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left you a thousand messages.</a:t>
            </a:r>
          </a:p>
          <a:p>
            <a:r>
              <a:rPr lang="en-US" dirty="0" smtClean="0"/>
              <a:t>I </a:t>
            </a:r>
            <a:r>
              <a:rPr lang="en-US" dirty="0"/>
              <a:t>am so hungry I could eat a horse.</a:t>
            </a:r>
          </a:p>
          <a:p>
            <a:r>
              <a:rPr lang="en-US" dirty="0" smtClean="0"/>
              <a:t>I </a:t>
            </a:r>
            <a:r>
              <a:rPr lang="en-US" dirty="0"/>
              <a:t>have a million things to do.</a:t>
            </a:r>
          </a:p>
          <a:p>
            <a:r>
              <a:rPr lang="en-US" dirty="0" smtClean="0"/>
              <a:t>I </a:t>
            </a:r>
            <a:r>
              <a:rPr lang="en-US" dirty="0"/>
              <a:t>have a ton of homework.</a:t>
            </a:r>
          </a:p>
          <a:p>
            <a:r>
              <a:rPr lang="en-US" dirty="0" smtClean="0"/>
              <a:t>If </a:t>
            </a:r>
            <a:r>
              <a:rPr lang="en-US" dirty="0"/>
              <a:t>I can’t buy that new car, I will die.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Hyperboles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so tired / happy / angry / … I could ….</a:t>
            </a:r>
          </a:p>
          <a:p>
            <a:r>
              <a:rPr lang="en-US" dirty="0" smtClean="0"/>
              <a:t>I’m so tired that I could sleep for days.</a:t>
            </a:r>
          </a:p>
          <a:p>
            <a:r>
              <a:rPr lang="en-US" dirty="0" smtClean="0"/>
              <a:t>I’m so happy I could fly!</a:t>
            </a:r>
          </a:p>
          <a:p>
            <a:r>
              <a:rPr lang="en-US" dirty="0" smtClean="0"/>
              <a:t>I’m so mad that I could kill someone.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Irony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Irony is the opposite of what is expected</a:t>
            </a:r>
          </a:p>
          <a:p>
            <a:r>
              <a:rPr lang="en-US" dirty="0" smtClean="0"/>
              <a:t>Irony requires an opposing meaning between what’s said and what’s intended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dirty="0"/>
              <a:t>The Olympic swimmer drowned in the bath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dirty="0"/>
              <a:t>An old man who wins the lottery </a:t>
            </a:r>
            <a:r>
              <a:rPr lang="en-US" dirty="0" smtClean="0"/>
              <a:t>dies </a:t>
            </a:r>
            <a:r>
              <a:rPr lang="en-US" dirty="0"/>
              <a:t>the next day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-You are surrounded by ocean water, but you can’t drink any of it.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Life of Brian – </a:t>
            </a:r>
            <a:r>
              <a:rPr lang="en-US" smtClean="0"/>
              <a:t>Monty Python movie </a:t>
            </a:r>
            <a:r>
              <a:rPr lang="en-US" dirty="0" smtClean="0"/>
              <a:t>clip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www.youtube.com/watch?v=QereR0CViMY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Brian = a man born on the same day as Jesus Christ, next door, many people follow him</a:t>
            </a:r>
          </a:p>
          <a:p>
            <a:r>
              <a:rPr lang="en-US" dirty="0" smtClean="0"/>
              <a:t>What the crowd says is opposite from what they are doing.</a:t>
            </a:r>
          </a:p>
          <a:p>
            <a:r>
              <a:rPr lang="en-US" dirty="0" smtClean="0"/>
              <a:t>The one man who says, “I’m not [different]!” is actually showing that he IS DIFFERENT.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Examples of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free ride when you are already there.</a:t>
            </a:r>
          </a:p>
          <a:p>
            <a:r>
              <a:rPr lang="en-US" dirty="0" smtClean="0"/>
              <a:t>An ape fell from a tree.</a:t>
            </a:r>
          </a:p>
          <a:p>
            <a:r>
              <a:rPr lang="en-US" dirty="0" smtClean="0"/>
              <a:t>A freeway that is not free.</a:t>
            </a:r>
          </a:p>
          <a:p>
            <a:r>
              <a:rPr lang="en-US" dirty="0" smtClean="0"/>
              <a:t>A dog escaped from the cat.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839200" cy="762000"/>
          </a:xfrm>
        </p:spPr>
        <p:txBody>
          <a:bodyPr/>
          <a:lstStyle/>
          <a:p>
            <a:r>
              <a:rPr lang="en-US" dirty="0"/>
              <a:t>Check with a</a:t>
            </a:r>
            <a:r>
              <a:rPr lang="en-US" dirty="0" smtClean="0"/>
              <a:t> </a:t>
            </a:r>
            <a:r>
              <a:rPr lang="en-US" dirty="0"/>
              <a:t>partner how many </a:t>
            </a:r>
            <a:r>
              <a:rPr lang="en-US" dirty="0" smtClean="0"/>
              <a:t>terms you </a:t>
            </a:r>
            <a:r>
              <a:rPr lang="en-US" dirty="0"/>
              <a:t>already know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4038600" cy="38862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/>
              <a:t>Short </a:t>
            </a:r>
            <a:r>
              <a:rPr lang="en-US" sz="3200" dirty="0"/>
              <a:t>Story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Plot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Exposition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Conflict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Climax</a:t>
            </a:r>
          </a:p>
          <a:p>
            <a:pPr>
              <a:buBlip>
                <a:blip r:embed="rId2"/>
              </a:buBlip>
            </a:pPr>
            <a:r>
              <a:rPr lang="en-US" sz="3200" dirty="0" smtClean="0"/>
              <a:t>Resolution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/Denouement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/>
              <a:t>Character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Theme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Setting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Style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Tone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Symbol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315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fictional narrative generally centering on </a:t>
            </a:r>
            <a:r>
              <a:rPr lang="en-US" sz="3200" dirty="0">
                <a:solidFill>
                  <a:schemeClr val="accent1"/>
                </a:solidFill>
              </a:rPr>
              <a:t>one climactic event </a:t>
            </a:r>
            <a:r>
              <a:rPr lang="en-US" sz="3200" dirty="0"/>
              <a:t>and usually </a:t>
            </a:r>
            <a:r>
              <a:rPr lang="en-US" sz="3200" dirty="0">
                <a:solidFill>
                  <a:schemeClr val="accent1"/>
                </a:solidFill>
              </a:rPr>
              <a:t>developing only a single character</a:t>
            </a:r>
            <a:r>
              <a:rPr lang="en-US" sz="3200" dirty="0"/>
              <a:t> in </a:t>
            </a:r>
            <a:r>
              <a:rPr lang="en-US" sz="3200" dirty="0" smtClean="0"/>
              <a:t>depth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ts </a:t>
            </a:r>
            <a:r>
              <a:rPr lang="en-US" sz="3200" dirty="0"/>
              <a:t>scope is </a:t>
            </a:r>
            <a:r>
              <a:rPr lang="en-US" sz="3200" dirty="0">
                <a:solidFill>
                  <a:schemeClr val="accent1"/>
                </a:solidFill>
              </a:rPr>
              <a:t>narrower</a:t>
            </a:r>
            <a:r>
              <a:rPr lang="en-US" sz="3200" dirty="0"/>
              <a:t> than that of a novel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Ex: Cinderella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601" y="4171950"/>
            <a:ext cx="3947199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605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historical, physical, geographical, and psychological location where a fictional work takes place: place </a:t>
            </a:r>
            <a:r>
              <a:rPr lang="en-US" sz="3200" dirty="0" smtClean="0"/>
              <a:t>and </a:t>
            </a:r>
            <a:r>
              <a:rPr lang="en-US" sz="3200" dirty="0"/>
              <a:t>time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accent1"/>
                </a:solidFill>
              </a:rPr>
              <a:t>Ex: far away land, many years ago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2899"/>
            <a:ext cx="3733800" cy="203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4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Part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Metaphor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Alliteration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Hyperbole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Irony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1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 fictional representation of a person (or animal). </a:t>
            </a:r>
          </a:p>
          <a:p>
            <a:pPr lvl="0"/>
            <a:endParaRPr lang="en-US" sz="2800" b="1" dirty="0" smtClean="0"/>
          </a:p>
          <a:p>
            <a:pPr lvl="0"/>
            <a:r>
              <a:rPr lang="en-US" sz="2800" b="1" dirty="0" smtClean="0"/>
              <a:t>Protagonist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main </a:t>
            </a:r>
            <a:r>
              <a:rPr lang="en-US" dirty="0" smtClean="0"/>
              <a:t>character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Ex: Cinderella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sz="2800" b="1" dirty="0"/>
              <a:t>Antagonist- </a:t>
            </a:r>
            <a:endParaRPr lang="en-US" sz="2800" b="1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opponent of the protagonist. The antagonist may be a person, nature, or  society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Ex: Stepmother and stepsisters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8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Point of view (</a:t>
            </a:r>
            <a:r>
              <a:rPr lang="en-US" b="1" dirty="0" err="1"/>
              <a:t>P.O.V</a:t>
            </a:r>
            <a:r>
              <a:rPr lang="en-US" b="1" dirty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angle from which a story is told; i.e., the type of narrator the author chooses to use 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b="1" dirty="0" smtClean="0"/>
              <a:t>first-person narration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narrator uses "I" to tell his or her </a:t>
            </a:r>
            <a:r>
              <a:rPr lang="en-US" dirty="0" smtClean="0"/>
              <a:t>story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b="1" dirty="0" smtClean="0"/>
              <a:t>third-person narration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narrators </a:t>
            </a:r>
            <a:r>
              <a:rPr lang="en-US" dirty="0"/>
              <a:t>are not actually characters in the </a:t>
            </a:r>
            <a:r>
              <a:rPr lang="en-US" dirty="0" smtClean="0"/>
              <a:t>story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Narrator uses “he, she, they”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9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way in which the events of the story are arranged.</a:t>
            </a:r>
          </a:p>
          <a:p>
            <a:r>
              <a:rPr lang="en-US" dirty="0" smtClean="0"/>
              <a:t>Beginning </a:t>
            </a:r>
            <a:r>
              <a:rPr lang="en-US" dirty="0" smtClean="0">
                <a:sym typeface="Wingdings" panose="05000000000000000000" pitchFamily="2" charset="2"/>
              </a:rPr>
              <a:t> Middle  End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Exposition = background, set-up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Rising action = conflict, problem, crisis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Climax = highest point of tension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Falling action = how things work out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Resolution = result, ending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874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5" t="10352" r="15773" b="9535"/>
          <a:stretch/>
        </p:blipFill>
        <p:spPr bwMode="auto">
          <a:xfrm>
            <a:off x="152400" y="540327"/>
            <a:ext cx="8853055" cy="58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57400" y="2636838"/>
            <a:ext cx="2133600" cy="9445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Conflict</a:t>
            </a:r>
          </a:p>
          <a:p>
            <a:r>
              <a:rPr lang="en-US" sz="2400" dirty="0" smtClean="0"/>
              <a:t>(problem)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939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5" t="13281" r="18082" b="6251"/>
          <a:stretch/>
        </p:blipFill>
        <p:spPr bwMode="auto">
          <a:xfrm>
            <a:off x="384515" y="457200"/>
            <a:ext cx="822608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5791200"/>
            <a:ext cx="45720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6172200"/>
            <a:ext cx="45720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0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(problem)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3200" dirty="0" smtClean="0"/>
              <a:t>Cinderella wants to attend a ball but her stepmother prevents her from going.</a:t>
            </a:r>
          </a:p>
          <a:p>
            <a:r>
              <a:rPr lang="en-US" dirty="0" smtClean="0"/>
              <a:t>Fairy godmother appears, gives her dress and shoes.</a:t>
            </a:r>
          </a:p>
          <a:p>
            <a:r>
              <a:rPr lang="en-US" sz="3200" dirty="0" smtClean="0"/>
              <a:t>Cinderella goes to the ball, meets the Prince.</a:t>
            </a:r>
          </a:p>
          <a:p>
            <a:r>
              <a:rPr lang="en-US" dirty="0" smtClean="0"/>
              <a:t>She runs away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at midnight.</a:t>
            </a:r>
          </a:p>
          <a:p>
            <a:r>
              <a:rPr lang="en-US" dirty="0" smtClean="0"/>
              <a:t>Shoe falls off.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724400" cy="268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39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6" t="12110" r="18740" b="9180"/>
          <a:stretch/>
        </p:blipFill>
        <p:spPr bwMode="auto">
          <a:xfrm>
            <a:off x="228600" y="347320"/>
            <a:ext cx="8686800" cy="629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4267200"/>
            <a:ext cx="82296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6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4" t="13477" r="18191" b="11524"/>
          <a:stretch/>
        </p:blipFill>
        <p:spPr bwMode="auto">
          <a:xfrm>
            <a:off x="228599" y="457200"/>
            <a:ext cx="871616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" r="7832"/>
          <a:stretch/>
        </p:blipFill>
        <p:spPr bwMode="auto">
          <a:xfrm>
            <a:off x="152400" y="2285999"/>
            <a:ext cx="4391891" cy="329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50273"/>
            <a:ext cx="7848600" cy="14062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central </a:t>
            </a:r>
            <a:r>
              <a:rPr lang="en-US" sz="3200" dirty="0"/>
              <a:t>or dominant idea of the whole </a:t>
            </a:r>
            <a:r>
              <a:rPr lang="en-US" sz="3200" dirty="0" smtClean="0"/>
              <a:t>story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accent1"/>
                </a:solidFill>
              </a:rPr>
              <a:t>Ex: True </a:t>
            </a:r>
            <a:r>
              <a:rPr lang="en-US" sz="3200" dirty="0">
                <a:solidFill>
                  <a:schemeClr val="accent1"/>
                </a:solidFill>
              </a:rPr>
              <a:t>love always </a:t>
            </a:r>
            <a:r>
              <a:rPr lang="en-US" sz="3200" dirty="0" smtClean="0">
                <a:solidFill>
                  <a:schemeClr val="accent1"/>
                </a:solidFill>
              </a:rPr>
              <a:t>wins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Ex: Good always wins over evil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Ex: If you do something in secret, it will be made public eventually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4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way a writer selects and arranges words to express </a:t>
            </a:r>
            <a:r>
              <a:rPr lang="en-US" sz="3200" dirty="0" smtClean="0"/>
              <a:t>ideas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Is the language very...</a:t>
            </a:r>
          </a:p>
          <a:p>
            <a:r>
              <a:rPr lang="en-US" sz="3200" dirty="0"/>
              <a:t>Direct / Indirect</a:t>
            </a:r>
          </a:p>
          <a:p>
            <a:r>
              <a:rPr lang="en-US" sz="3200" dirty="0"/>
              <a:t>Long / short sentences, </a:t>
            </a:r>
            <a:r>
              <a:rPr lang="en-US" sz="3200" dirty="0" smtClean="0"/>
              <a:t>descriptions</a:t>
            </a:r>
          </a:p>
          <a:p>
            <a:r>
              <a:rPr lang="en-US" dirty="0" smtClean="0"/>
              <a:t>Realistic / imaginative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8008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two things together that may at first seem dissimilar</a:t>
            </a:r>
          </a:p>
          <a:p>
            <a:r>
              <a:rPr lang="en-US" dirty="0" smtClean="0"/>
              <a:t>Uses:  A  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 B</a:t>
            </a:r>
          </a:p>
          <a:p>
            <a:r>
              <a:rPr lang="en-US" dirty="0" smtClean="0"/>
              <a:t>Examples:			         A                B</a:t>
            </a:r>
          </a:p>
          <a:p>
            <a:pPr lvl="1"/>
            <a:r>
              <a:rPr lang="en-US" dirty="0" smtClean="0"/>
              <a:t>His words </a:t>
            </a:r>
            <a:r>
              <a:rPr lang="en-US" dirty="0" smtClean="0">
                <a:solidFill>
                  <a:srgbClr val="FF0000"/>
                </a:solidFill>
              </a:rPr>
              <a:t>were</a:t>
            </a:r>
            <a:r>
              <a:rPr lang="en-US" dirty="0" smtClean="0"/>
              <a:t> poison.</a:t>
            </a:r>
          </a:p>
          <a:p>
            <a:pPr lvl="1"/>
            <a:r>
              <a:rPr lang="en-US" dirty="0" smtClean="0"/>
              <a:t>She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 rock.</a:t>
            </a:r>
          </a:p>
          <a:p>
            <a:pPr lvl="1"/>
            <a:r>
              <a:rPr lang="en-US" dirty="0" smtClean="0"/>
              <a:t>Life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 race.</a:t>
            </a:r>
          </a:p>
          <a:p>
            <a:pPr lvl="1"/>
            <a:r>
              <a:rPr lang="en-US" dirty="0" smtClean="0"/>
              <a:t>No man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 island.</a:t>
            </a:r>
            <a:endParaRPr lang="en-US" dirty="0"/>
          </a:p>
        </p:txBody>
      </p:sp>
      <p:pic>
        <p:nvPicPr>
          <p:cNvPr id="4" name="Picture 3" descr="venn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8645" y="3810000"/>
            <a:ext cx="4425355" cy="243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attitude of the speaker or author of a work toward the subject </a:t>
            </a:r>
            <a:r>
              <a:rPr lang="en-US" sz="3200" dirty="0" smtClean="0"/>
              <a:t>matter</a:t>
            </a:r>
          </a:p>
          <a:p>
            <a:endParaRPr lang="en-US" sz="3200" dirty="0"/>
          </a:p>
          <a:p>
            <a:r>
              <a:rPr lang="en-US" sz="3200" dirty="0"/>
              <a:t>+ positive, hopeful</a:t>
            </a:r>
          </a:p>
          <a:p>
            <a:r>
              <a:rPr lang="en-US" sz="3200" dirty="0"/>
              <a:t>0 neutral</a:t>
            </a:r>
          </a:p>
          <a:p>
            <a:r>
              <a:rPr lang="en-US" sz="3200" dirty="0"/>
              <a:t>- negative, sarcastic</a:t>
            </a:r>
          </a:p>
        </p:txBody>
      </p:sp>
    </p:spTree>
    <p:extLst>
      <p:ext uri="{BB962C8B-B14F-4D97-AF65-F5344CB8AC3E}">
        <p14:creationId xmlns:p14="http://schemas.microsoft.com/office/powerpoint/2010/main" xmlns="" val="16322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Anything </a:t>
            </a:r>
            <a:r>
              <a:rPr lang="en-US" sz="3200" dirty="0"/>
              <a:t>that stands for something else, often a thing that stands for an idea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a </a:t>
            </a:r>
            <a:r>
              <a:rPr lang="en-US" sz="3200" dirty="0"/>
              <a:t>red </a:t>
            </a:r>
            <a:r>
              <a:rPr lang="en-US" sz="3200" dirty="0" smtClean="0"/>
              <a:t>rose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love</a:t>
            </a:r>
            <a:endParaRPr lang="en-US" sz="3000" dirty="0">
              <a:solidFill>
                <a:schemeClr val="accent1"/>
              </a:solidFill>
            </a:endParaRPr>
          </a:p>
          <a:p>
            <a:r>
              <a:rPr lang="en-US" sz="3200" dirty="0" smtClean="0"/>
              <a:t>broken mirror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bad </a:t>
            </a:r>
            <a:r>
              <a:rPr lang="en-US" sz="3000" dirty="0">
                <a:solidFill>
                  <a:schemeClr val="accent1"/>
                </a:solidFill>
              </a:rPr>
              <a:t>luck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calm </a:t>
            </a:r>
            <a:r>
              <a:rPr lang="en-US" sz="3200" dirty="0" smtClean="0"/>
              <a:t>lake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peace</a:t>
            </a:r>
            <a:endParaRPr lang="en-US" sz="3000" dirty="0">
              <a:solidFill>
                <a:schemeClr val="accent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059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“An Appointment in Samarra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1"/>
                </a:solidFill>
              </a:rPr>
              <a:t>Based </a:t>
            </a:r>
            <a:r>
              <a:rPr lang="en-US" sz="2800" i="1" dirty="0">
                <a:solidFill>
                  <a:schemeClr val="accent1"/>
                </a:solidFill>
              </a:rPr>
              <a:t>on the short story, discuss the following literary terms</a:t>
            </a:r>
            <a:r>
              <a:rPr lang="en-US" sz="2800" i="1" dirty="0" smtClean="0">
                <a:solidFill>
                  <a:schemeClr val="accent1"/>
                </a:solidFill>
              </a:rPr>
              <a:t>.</a:t>
            </a:r>
            <a:r>
              <a:rPr lang="en-US" sz="2800" dirty="0">
                <a:solidFill>
                  <a:schemeClr val="accent1"/>
                </a:solidFill>
              </a:rPr>
              <a:t> 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lvl="1"/>
            <a:r>
              <a:rPr lang="en-US" sz="2800" dirty="0" smtClean="0"/>
              <a:t>Plot</a:t>
            </a:r>
          </a:p>
          <a:p>
            <a:pPr lvl="1"/>
            <a:r>
              <a:rPr lang="en-US" sz="2800" dirty="0" err="1" smtClean="0"/>
              <a:t>POV</a:t>
            </a:r>
            <a:endParaRPr lang="en-US" sz="2800" dirty="0"/>
          </a:p>
          <a:p>
            <a:pPr lvl="1"/>
            <a:r>
              <a:rPr lang="en-US" sz="2800" dirty="0" smtClean="0"/>
              <a:t>Characters </a:t>
            </a:r>
            <a:r>
              <a:rPr lang="en-US" sz="2800" dirty="0"/>
              <a:t>(Antagonist and Protagonist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Theme</a:t>
            </a:r>
            <a:endParaRPr lang="en-US" sz="2800" dirty="0"/>
          </a:p>
          <a:p>
            <a:pPr lvl="1"/>
            <a:r>
              <a:rPr lang="en-US" sz="2800" dirty="0" smtClean="0"/>
              <a:t>Setting</a:t>
            </a:r>
          </a:p>
          <a:p>
            <a:pPr lvl="1"/>
            <a:r>
              <a:rPr lang="en-US" sz="2800" dirty="0" smtClean="0"/>
              <a:t>Style</a:t>
            </a:r>
          </a:p>
          <a:p>
            <a:pPr lvl="1"/>
            <a:r>
              <a:rPr lang="en-US" sz="2800" dirty="0" smtClean="0"/>
              <a:t>Tone</a:t>
            </a:r>
            <a:endParaRPr lang="en-US" sz="2800" dirty="0"/>
          </a:p>
          <a:p>
            <a:pPr lvl="1"/>
            <a:r>
              <a:rPr lang="en-US" sz="2800" dirty="0" smtClean="0"/>
              <a:t>Irony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820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Love</a:t>
            </a:r>
          </a:p>
          <a:p>
            <a:r>
              <a:rPr lang="en-US" dirty="0" smtClean="0"/>
              <a:t>Death</a:t>
            </a:r>
          </a:p>
          <a:p>
            <a:r>
              <a:rPr lang="en-US" dirty="0" smtClean="0"/>
              <a:t>Dating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Students</a:t>
            </a:r>
          </a:p>
          <a:p>
            <a:r>
              <a:rPr lang="en-US" dirty="0" smtClean="0"/>
              <a:t>Words / language</a:t>
            </a:r>
          </a:p>
          <a:p>
            <a:r>
              <a:rPr lang="en-US" dirty="0" smtClean="0"/>
              <a:t>Life</a:t>
            </a:r>
          </a:p>
          <a:p>
            <a:r>
              <a:rPr lang="en-US" dirty="0" smtClean="0"/>
              <a:t>Failure</a:t>
            </a:r>
          </a:p>
          <a:p>
            <a:r>
              <a:rPr lang="en-US" dirty="0" smtClean="0"/>
              <a:t>Americans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Mothers</a:t>
            </a:r>
          </a:p>
          <a:p>
            <a:r>
              <a:rPr lang="en-US" dirty="0" smtClean="0"/>
              <a:t>Fathers</a:t>
            </a:r>
          </a:p>
          <a:p>
            <a:r>
              <a:rPr lang="en-US" dirty="0" smtClean="0"/>
              <a:t>Babies / children</a:t>
            </a:r>
          </a:p>
          <a:p>
            <a:r>
              <a:rPr lang="en-US" dirty="0" smtClean="0"/>
              <a:t>Teenagers</a:t>
            </a:r>
          </a:p>
          <a:p>
            <a:r>
              <a:rPr lang="en-US" dirty="0" smtClean="0"/>
              <a:t>Traffic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Books</a:t>
            </a:r>
          </a:p>
          <a:p>
            <a:endParaRPr lang="en-US" dirty="0"/>
          </a:p>
          <a:p>
            <a:r>
              <a:rPr lang="en-US" i="1" dirty="0" smtClean="0"/>
              <a:t>Your own word….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5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Metaphors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is a sword. </a:t>
            </a:r>
          </a:p>
          <a:p>
            <a:r>
              <a:rPr lang="en-US" dirty="0" smtClean="0"/>
              <a:t>Love is gold.</a:t>
            </a:r>
          </a:p>
          <a:p>
            <a:r>
              <a:rPr lang="en-US" dirty="0" smtClean="0"/>
              <a:t>Children are animals. </a:t>
            </a:r>
          </a:p>
          <a:p>
            <a:r>
              <a:rPr lang="en-US" dirty="0" smtClean="0"/>
              <a:t>Love is war.</a:t>
            </a:r>
          </a:p>
          <a:p>
            <a:r>
              <a:rPr lang="en-US" dirty="0" smtClean="0"/>
              <a:t>Love is a trap.  Marriage is a grave.</a:t>
            </a:r>
          </a:p>
          <a:p>
            <a:r>
              <a:rPr lang="en-US" dirty="0" smtClean="0"/>
              <a:t>Life is a maze.</a:t>
            </a:r>
          </a:p>
          <a:p>
            <a:r>
              <a:rPr lang="en-US" dirty="0" smtClean="0"/>
              <a:t>Books are oceans.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Simile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two things together that may at first seem dissimilar</a:t>
            </a:r>
          </a:p>
          <a:p>
            <a:r>
              <a:rPr lang="en-US" dirty="0" smtClean="0"/>
              <a:t>Uses:  A   </a:t>
            </a:r>
            <a:r>
              <a:rPr lang="en-US" b="1" dirty="0" smtClean="0">
                <a:solidFill>
                  <a:srgbClr val="FF0000"/>
                </a:solidFill>
              </a:rPr>
              <a:t>like / as</a:t>
            </a:r>
            <a:r>
              <a:rPr lang="en-US" dirty="0" smtClean="0"/>
              <a:t>  B</a:t>
            </a:r>
          </a:p>
          <a:p>
            <a:r>
              <a:rPr lang="en-US" dirty="0" smtClean="0"/>
              <a:t>Examples:			</a:t>
            </a:r>
          </a:p>
          <a:p>
            <a:pPr lvl="1"/>
            <a:r>
              <a:rPr lang="en-US" dirty="0" smtClean="0"/>
              <a:t>She is as cold </a:t>
            </a:r>
            <a:r>
              <a:rPr lang="en-US" dirty="0" smtClean="0">
                <a:solidFill>
                  <a:srgbClr val="FF0000"/>
                </a:solidFill>
              </a:rPr>
              <a:t>as</a:t>
            </a:r>
            <a:r>
              <a:rPr lang="en-US" dirty="0" smtClean="0"/>
              <a:t> ice.</a:t>
            </a:r>
          </a:p>
          <a:p>
            <a:pPr lvl="1"/>
            <a:r>
              <a:rPr lang="en-US" dirty="0" smtClean="0"/>
              <a:t>I am busy </a:t>
            </a:r>
            <a:r>
              <a:rPr lang="en-US" dirty="0" smtClean="0">
                <a:solidFill>
                  <a:srgbClr val="FF0000"/>
                </a:solidFill>
              </a:rPr>
              <a:t>as</a:t>
            </a:r>
            <a:r>
              <a:rPr lang="en-US" dirty="0" smtClean="0"/>
              <a:t> a bee.</a:t>
            </a:r>
          </a:p>
          <a:p>
            <a:pPr lvl="1"/>
            <a:r>
              <a:rPr lang="en-US" dirty="0" smtClean="0"/>
              <a:t>Her eyes are </a:t>
            </a:r>
            <a:r>
              <a:rPr lang="en-US" dirty="0" smtClean="0">
                <a:solidFill>
                  <a:srgbClr val="FF0000"/>
                </a:solidFill>
              </a:rPr>
              <a:t>like</a:t>
            </a:r>
            <a:r>
              <a:rPr lang="en-US" dirty="0" smtClean="0"/>
              <a:t> diamonds.</a:t>
            </a:r>
          </a:p>
          <a:p>
            <a:pPr lvl="1"/>
            <a:r>
              <a:rPr lang="en-US" dirty="0" smtClean="0"/>
              <a:t>Life is </a:t>
            </a:r>
            <a:r>
              <a:rPr lang="en-US" dirty="0" smtClean="0">
                <a:solidFill>
                  <a:srgbClr val="FF0000"/>
                </a:solidFill>
              </a:rPr>
              <a:t>like</a:t>
            </a:r>
            <a:r>
              <a:rPr lang="en-US" dirty="0" smtClean="0"/>
              <a:t> a box of chocolates.</a:t>
            </a:r>
            <a:endParaRPr lang="en-US" dirty="0"/>
          </a:p>
        </p:txBody>
      </p:sp>
      <p:pic>
        <p:nvPicPr>
          <p:cNvPr id="4" name="Picture 3" descr="venn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8645" y="2438400"/>
            <a:ext cx="4425355" cy="243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Similes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Lets party like there is no tomorrow.</a:t>
            </a:r>
          </a:p>
          <a:p>
            <a:r>
              <a:rPr lang="en-US" dirty="0" smtClean="0"/>
              <a:t>Teachers are like candles.  They burn themselves to give us light.</a:t>
            </a:r>
          </a:p>
          <a:p>
            <a:r>
              <a:rPr lang="en-US" dirty="0" smtClean="0"/>
              <a:t>Students are like sponges.  They soak up knowledge.</a:t>
            </a:r>
          </a:p>
          <a:p>
            <a:r>
              <a:rPr lang="en-US" dirty="0" smtClean="0"/>
              <a:t>Dating is like a competition.</a:t>
            </a:r>
          </a:p>
          <a:p>
            <a:r>
              <a:rPr lang="en-US" dirty="0" smtClean="0"/>
              <a:t>California is hot as an oven</a:t>
            </a:r>
          </a:p>
          <a:p>
            <a:r>
              <a:rPr lang="en-US" dirty="0" smtClean="0"/>
              <a:t>Schools are like jails.</a:t>
            </a:r>
          </a:p>
          <a:p>
            <a:r>
              <a:rPr lang="en-US" dirty="0" smtClean="0"/>
              <a:t>Work for tomorrow as you live for ever.</a:t>
            </a:r>
          </a:p>
          <a:p>
            <a:r>
              <a:rPr lang="en-US" dirty="0" smtClean="0"/>
              <a:t>He works as a clock.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Alliteration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epetition </a:t>
            </a:r>
            <a:r>
              <a:rPr lang="en-US" dirty="0"/>
              <a:t>of initial sounds in a series of </a:t>
            </a:r>
            <a:r>
              <a:rPr lang="en-US" dirty="0" smtClean="0"/>
              <a:t>words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Examples:			</a:t>
            </a:r>
          </a:p>
          <a:p>
            <a:pPr lvl="1">
              <a:buNone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was a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nowy,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ilver,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plendid </a:t>
            </a:r>
            <a:r>
              <a:rPr lang="en-US" dirty="0" smtClean="0">
                <a:solidFill>
                  <a:srgbClr val="FF0000"/>
                </a:solidFill>
              </a:rPr>
              <a:t>sc</a:t>
            </a:r>
            <a:r>
              <a:rPr lang="en-US" dirty="0" smtClean="0"/>
              <a:t>ene.</a:t>
            </a:r>
            <a:endParaRPr lang="en-US" sz="3600" dirty="0"/>
          </a:p>
          <a:p>
            <a:pPr lvl="1">
              <a:buNone/>
            </a:pPr>
            <a:r>
              <a:rPr lang="en-US" dirty="0" smtClean="0"/>
              <a:t>Katie </a:t>
            </a:r>
            <a:r>
              <a:rPr lang="en-US" dirty="0"/>
              <a:t>is cute as a </a:t>
            </a:r>
            <a:r>
              <a:rPr lang="en-US" dirty="0" smtClean="0"/>
              <a:t>kitten.</a:t>
            </a:r>
            <a:endParaRPr lang="en-US" sz="3600" dirty="0" smtClean="0"/>
          </a:p>
          <a:p>
            <a:pPr lvl="1">
              <a:buNone/>
            </a:pPr>
            <a:r>
              <a:rPr lang="en-US" dirty="0" smtClean="0"/>
              <a:t>Karl </a:t>
            </a:r>
            <a:r>
              <a:rPr lang="en-US" dirty="0"/>
              <a:t>was quick as a </a:t>
            </a:r>
            <a:r>
              <a:rPr lang="en-US" dirty="0" smtClean="0"/>
              <a:t>cat.</a:t>
            </a:r>
            <a:endParaRPr lang="en-US" sz="3600" dirty="0" smtClean="0"/>
          </a:p>
          <a:p>
            <a:pPr lvl="1">
              <a:buNone/>
            </a:pPr>
            <a:r>
              <a:rPr lang="en-US" dirty="0" smtClean="0"/>
              <a:t>Alice's </a:t>
            </a:r>
            <a:r>
              <a:rPr lang="en-US" dirty="0"/>
              <a:t>aunt always ate apples around August.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Alliterations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Maling</a:t>
            </a:r>
            <a:r>
              <a:rPr lang="en-US" dirty="0" smtClean="0"/>
              <a:t> might make an appointment for a massage on Monday.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Crody</a:t>
            </a:r>
            <a:r>
              <a:rPr lang="en-US" dirty="0" smtClean="0"/>
              <a:t> can a can like a canner can </a:t>
            </a:r>
            <a:r>
              <a:rPr lang="en-US" dirty="0" err="1" smtClean="0"/>
              <a:t>can</a:t>
            </a:r>
            <a:r>
              <a:rPr lang="en-US" dirty="0" smtClean="0"/>
              <a:t> a can?</a:t>
            </a:r>
          </a:p>
          <a:p>
            <a:r>
              <a:rPr lang="en-US" dirty="0" smtClean="0"/>
              <a:t>Thomas told Tom to tolerate Tony.</a:t>
            </a:r>
          </a:p>
          <a:p>
            <a:r>
              <a:rPr lang="en-US" dirty="0" smtClean="0"/>
              <a:t>Song sees a spring during spring.</a:t>
            </a:r>
          </a:p>
          <a:p>
            <a:r>
              <a:rPr lang="en-US" dirty="0" err="1" smtClean="0"/>
              <a:t>Lan</a:t>
            </a:r>
            <a:r>
              <a:rPr lang="en-US" dirty="0" smtClean="0"/>
              <a:t> likes living in a lovely land.</a:t>
            </a:r>
          </a:p>
          <a:p>
            <a:r>
              <a:rPr lang="en-US" dirty="0" smtClean="0"/>
              <a:t>Yuki often yelled at young Yukie in youthful years.</a:t>
            </a:r>
          </a:p>
          <a:p>
            <a:r>
              <a:rPr lang="en-US" dirty="0" smtClean="0"/>
              <a:t>Jeff just got justification from </a:t>
            </a:r>
            <a:r>
              <a:rPr lang="en-US" dirty="0"/>
              <a:t>J</a:t>
            </a:r>
            <a:r>
              <a:rPr lang="en-US" dirty="0" smtClean="0"/>
              <a:t>esus.</a:t>
            </a:r>
          </a:p>
          <a:p>
            <a:r>
              <a:rPr lang="en-US" dirty="0" smtClean="0"/>
              <a:t>Lulu looks at the lock to see if the lock was/is locked.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1030</Words>
  <Application>Microsoft Office PowerPoint</Application>
  <PresentationFormat>On-screen Show (4:3)</PresentationFormat>
  <Paragraphs>227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Literary Terms for Short Stories</vt:lpstr>
      <vt:lpstr>Part I</vt:lpstr>
      <vt:lpstr>Metaphor</vt:lpstr>
      <vt:lpstr>Choose one:</vt:lpstr>
      <vt:lpstr>Class Metaphors </vt:lpstr>
      <vt:lpstr>Simile</vt:lpstr>
      <vt:lpstr>Class Similes </vt:lpstr>
      <vt:lpstr>Alliteration</vt:lpstr>
      <vt:lpstr>Class Alliterations </vt:lpstr>
      <vt:lpstr>Personification</vt:lpstr>
      <vt:lpstr>Personification examples</vt:lpstr>
      <vt:lpstr>Hyperbole</vt:lpstr>
      <vt:lpstr>Class Hyperboles </vt:lpstr>
      <vt:lpstr>Irony</vt:lpstr>
      <vt:lpstr>Example of Irony</vt:lpstr>
      <vt:lpstr>Class Examples of Irony</vt:lpstr>
      <vt:lpstr>Part II</vt:lpstr>
      <vt:lpstr>Short Story</vt:lpstr>
      <vt:lpstr>Setting</vt:lpstr>
      <vt:lpstr>Character</vt:lpstr>
      <vt:lpstr>Point of view (P.O.V.)</vt:lpstr>
      <vt:lpstr>Plot</vt:lpstr>
      <vt:lpstr>Slide 23</vt:lpstr>
      <vt:lpstr>Slide 24</vt:lpstr>
      <vt:lpstr>Conflict (problem)</vt:lpstr>
      <vt:lpstr>Slide 26</vt:lpstr>
      <vt:lpstr>Slide 27</vt:lpstr>
      <vt:lpstr>Theme</vt:lpstr>
      <vt:lpstr>Style</vt:lpstr>
      <vt:lpstr>Tone</vt:lpstr>
      <vt:lpstr>Symbol</vt:lpstr>
      <vt:lpstr>“An Appointment in Samarra”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Terms for Short Stories</dc:title>
  <dc:creator>Maling</dc:creator>
  <cp:lastModifiedBy>Maling</cp:lastModifiedBy>
  <cp:revision>24</cp:revision>
  <dcterms:created xsi:type="dcterms:W3CDTF">2014-10-08T18:49:25Z</dcterms:created>
  <dcterms:modified xsi:type="dcterms:W3CDTF">2014-10-09T16:49:04Z</dcterms:modified>
</cp:coreProperties>
</file>